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25" r:id="rId3"/>
    <p:sldId id="526" r:id="rId5"/>
    <p:sldId id="527" r:id="rId6"/>
    <p:sldId id="528" r:id="rId7"/>
    <p:sldId id="529" r:id="rId8"/>
    <p:sldId id="530" r:id="rId9"/>
    <p:sldId id="531" r:id="rId10"/>
    <p:sldId id="532" r:id="rId11"/>
    <p:sldId id="533" r:id="rId12"/>
    <p:sldId id="534" r:id="rId13"/>
    <p:sldId id="535" r:id="rId14"/>
    <p:sldId id="536" r:id="rId15"/>
    <p:sldId id="537" r:id="rId16"/>
    <p:sldId id="538" r:id="rId17"/>
    <p:sldId id="539" r:id="rId18"/>
    <p:sldId id="540" r:id="rId19"/>
    <p:sldId id="541" r:id="rId20"/>
    <p:sldId id="557" r:id="rId21"/>
    <p:sldId id="558" r:id="rId22"/>
    <p:sldId id="559" r:id="rId23"/>
    <p:sldId id="560" r:id="rId24"/>
    <p:sldId id="561" r:id="rId25"/>
    <p:sldId id="563" r:id="rId26"/>
    <p:sldId id="54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zhu@fit2cloud.com"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5827"/>
  </p:normalViewPr>
  <p:slideViewPr>
    <p:cSldViewPr snapToGrid="0" snapToObjects="1">
      <p:cViewPr>
        <p:scale>
          <a:sx n="58" d="100"/>
          <a:sy n="58" d="100"/>
        </p:scale>
        <p:origin x="1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defRPr/>
            </a:pPr>
            <a:endParaRPr kumimoji="1"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nSpc>
                <a:spcPct val="150000"/>
              </a:lnSpc>
            </a:pPr>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除了这些，更好用的地方还有从数据源到数据集再到仪表板或者大屏流程更简洁清晰</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sp>
        <p:nvSpPr>
          <p:cNvPr id="14" name="标题文本"/>
          <p:cNvSpPr txBox="1">
            <a:spLocks noGrp="1"/>
          </p:cNvSpPr>
          <p:nvPr>
            <p:ph type="title" hasCustomPrompt="1"/>
          </p:nvPr>
        </p:nvSpPr>
        <p:spPr>
          <a:xfrm>
            <a:off x="4833937" y="2303859"/>
            <a:ext cx="14716126" cy="4643438"/>
          </a:xfrm>
          <a:prstGeom prst="rect">
            <a:avLst/>
          </a:prstGeom>
        </p:spPr>
        <p:txBody>
          <a:bodyPr anchor="b"/>
          <a:lstStyle/>
          <a:p>
            <a:r>
              <a:t>标题文本</a:t>
            </a:r>
          </a:p>
        </p:txBody>
      </p:sp>
      <p:sp>
        <p:nvSpPr>
          <p:cNvPr id="15" name="正文级别 1…"/>
          <p:cNvSpPr txBox="1">
            <a:spLocks noGrp="1"/>
          </p:cNvSpPr>
          <p:nvPr>
            <p:ph type="body" sz="quarter" idx="1" hasCustomPrompt="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6"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12"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pic>
        <p:nvPicPr>
          <p:cNvPr id="120" name="2@2x.png" descr="2@2x.png"/>
          <p:cNvPicPr>
            <a:picLocks noChangeAspect="1"/>
          </p:cNvPicPr>
          <p:nvPr/>
        </p:nvPicPr>
        <p:blipFill>
          <a:blip r:embed="rId2"/>
          <a:stretch>
            <a:fillRect/>
          </a:stretch>
        </p:blipFill>
        <p:spPr>
          <a:xfrm>
            <a:off x="1275397" y="1029012"/>
            <a:ext cx="5033353" cy="525461"/>
          </a:xfrm>
          <a:prstGeom prst="rect">
            <a:avLst/>
          </a:prstGeom>
          <a:ln w="12700">
            <a:miter lim="400000"/>
            <a:headEnd/>
            <a:tailEnd/>
          </a:ln>
        </p:spPr>
      </p:pic>
      <p:pic>
        <p:nvPicPr>
          <p:cNvPr id="121" name="图片 1" descr="图片 1"/>
          <p:cNvPicPr>
            <a:picLocks noChangeAspect="1"/>
          </p:cNvPicPr>
          <p:nvPr/>
        </p:nvPicPr>
        <p:blipFill>
          <a:blip r:embed="rId3"/>
          <a:stretch>
            <a:fillRect/>
          </a:stretch>
        </p:blipFill>
        <p:spPr>
          <a:xfrm>
            <a:off x="0" y="0"/>
            <a:ext cx="24387811" cy="13716636"/>
          </a:xfrm>
          <a:prstGeom prst="rect">
            <a:avLst/>
          </a:prstGeom>
          <a:ln w="12700">
            <a:miter lim="400000"/>
            <a:headEnd/>
            <a:tailEnd/>
          </a:ln>
        </p:spPr>
      </p:pic>
      <p:pic>
        <p:nvPicPr>
          <p:cNvPr id="122" name="2@2x.png" descr="2@2x.png"/>
          <p:cNvPicPr>
            <a:picLocks noChangeAspect="1"/>
          </p:cNvPicPr>
          <p:nvPr/>
        </p:nvPicPr>
        <p:blipFill>
          <a:blip r:embed="rId2"/>
          <a:stretch>
            <a:fillRect/>
          </a:stretch>
        </p:blipFill>
        <p:spPr>
          <a:xfrm>
            <a:off x="848042" y="723577"/>
            <a:ext cx="5033353" cy="525462"/>
          </a:xfrm>
          <a:prstGeom prst="rect">
            <a:avLst/>
          </a:prstGeom>
          <a:ln w="12700">
            <a:miter lim="400000"/>
            <a:headEnd/>
            <a:tailEnd/>
          </a:ln>
        </p:spPr>
      </p:pic>
      <p:sp>
        <p:nvSpPr>
          <p:cNvPr id="1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prstGeom prst="rect">
            <a:avLst/>
          </a:prstGeom>
        </p:spPr>
        <p:txBody>
          <a:bodyPr/>
          <a:lstStyle>
            <a:lvl1pPr>
              <a:defRPr>
                <a:latin typeface="Helvetica Neue Thin" panose="02000503000000020004"/>
                <a:ea typeface="Helvetica Neue Thin" panose="02000503000000020004"/>
                <a:cs typeface="Helvetica Neue Thin" panose="02000503000000020004"/>
                <a:sym typeface="Helvetica Neue Thin" panose="02000503000000020004"/>
              </a:defRPr>
            </a:lvl1pPr>
          </a:lstStyle>
          <a:p>
            <a:fld id="{86CB4B4D-7CA3-9044-876B-883B54F8677D}" type="slidenum">
              <a:rPr/>
            </a:fld>
            <a:endParaRPr/>
          </a:p>
        </p:txBody>
      </p:sp>
      <p:pic>
        <p:nvPicPr>
          <p:cNvPr id="131" name="ppt-1080X1920-ǳɫ-13.jpg" descr="ppt-1080X1920-ǳɫ-13.jpg"/>
          <p:cNvPicPr>
            <a:picLocks noChangeAspect="1"/>
          </p:cNvPicPr>
          <p:nvPr/>
        </p:nvPicPr>
        <p:blipFill>
          <a:blip r:embed="rId2"/>
          <a:stretch>
            <a:fillRect/>
          </a:stretch>
        </p:blipFill>
        <p:spPr>
          <a:xfrm>
            <a:off x="0" y="0"/>
            <a:ext cx="24384000" cy="13716000"/>
          </a:xfrm>
          <a:prstGeom prst="rect">
            <a:avLst/>
          </a:prstGeom>
          <a:ln w="12700">
            <a:miter lim="400000"/>
            <a:headEnd/>
            <a:tailEnd/>
          </a:ln>
        </p:spPr>
      </p:pic>
      <p:sp>
        <p:nvSpPr>
          <p:cNvPr id="132" name="形状"/>
          <p:cNvSpPr/>
          <p:nvPr/>
        </p:nvSpPr>
        <p:spPr>
          <a:xfrm rot="5400000">
            <a:off x="1706523" y="-1907064"/>
            <a:ext cx="5234054" cy="8888470"/>
          </a:xfrm>
          <a:custGeom>
            <a:avLst/>
            <a:gdLst/>
            <a:ahLst/>
            <a:cxnLst>
              <a:cxn ang="0">
                <a:pos x="wd2" y="hd2"/>
              </a:cxn>
              <a:cxn ang="5400000">
                <a:pos x="wd2" y="hd2"/>
              </a:cxn>
              <a:cxn ang="10800000">
                <a:pos x="wd2" y="hd2"/>
              </a:cxn>
              <a:cxn ang="16200000">
                <a:pos x="wd2" y="hd2"/>
              </a:cxn>
            </a:cxnLst>
            <a:rect l="0" t="0" r="r" b="b"/>
            <a:pathLst>
              <a:path w="21600" h="21600" extrusionOk="0">
                <a:moveTo>
                  <a:pt x="26" y="0"/>
                </a:moveTo>
                <a:lnTo>
                  <a:pt x="0" y="21465"/>
                </a:lnTo>
                <a:lnTo>
                  <a:pt x="21600" y="21600"/>
                </a:lnTo>
                <a:cubicBezTo>
                  <a:pt x="17906" y="17856"/>
                  <a:pt x="14195" y="14118"/>
                  <a:pt x="10466" y="10387"/>
                </a:cubicBezTo>
                <a:cubicBezTo>
                  <a:pt x="7001" y="6919"/>
                  <a:pt x="3521" y="3457"/>
                  <a:pt x="26" y="0"/>
                </a:cubicBezTo>
                <a:close/>
              </a:path>
            </a:pathLst>
          </a:custGeom>
          <a:solidFill>
            <a:schemeClr val="accent2">
              <a:hueOff val="167855"/>
              <a:satOff val="17755"/>
              <a:lumOff val="-16667"/>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pic>
        <p:nvPicPr>
          <p:cNvPr id="139" name="FIT2CLOUD飞致云 logo 蓝色 无空白.png" descr="FIT2CLOUD飞致云 logo 蓝色 无空白.png"/>
          <p:cNvPicPr>
            <a:picLocks noChangeAspect="1"/>
          </p:cNvPicPr>
          <p:nvPr/>
        </p:nvPicPr>
        <p:blipFill>
          <a:blip r:embed="rId2"/>
          <a:stretch>
            <a:fillRect/>
          </a:stretch>
        </p:blipFill>
        <p:spPr>
          <a:xfrm>
            <a:off x="18227447" y="762000"/>
            <a:ext cx="5461001" cy="566743"/>
          </a:xfrm>
          <a:prstGeom prst="rect">
            <a:avLst/>
          </a:prstGeom>
          <a:ln w="12700">
            <a:miter lim="400000"/>
            <a:headEnd/>
            <a:tailEnd/>
          </a:ln>
        </p:spPr>
      </p:pic>
      <p:sp>
        <p:nvSpPr>
          <p:cNvPr id="1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照片 - 水平">
    <p:spTree>
      <p:nvGrpSpPr>
        <p:cNvPr id="1" name=""/>
        <p:cNvGrpSpPr/>
        <p:nvPr/>
      </p:nvGrpSpPr>
      <p:grpSpPr>
        <a:xfrm>
          <a:off x="0" y="0"/>
          <a:ext cx="0" cy="0"/>
          <a:chOff x="0" y="0"/>
          <a:chExt cx="0" cy="0"/>
        </a:xfrm>
      </p:grpSpPr>
      <p:sp>
        <p:nvSpPr>
          <p:cNvPr id="23" name="图像"/>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p:txBody>
      </p:sp>
      <p:sp>
        <p:nvSpPr>
          <p:cNvPr id="24" name="标题文本"/>
          <p:cNvSpPr txBox="1">
            <a:spLocks noGrp="1"/>
          </p:cNvSpPr>
          <p:nvPr>
            <p:ph type="title" hasCustomPrompt="1"/>
          </p:nvPr>
        </p:nvSpPr>
        <p:spPr>
          <a:xfrm>
            <a:off x="4833937" y="9447609"/>
            <a:ext cx="14716126" cy="2000251"/>
          </a:xfrm>
          <a:prstGeom prst="rect">
            <a:avLst/>
          </a:prstGeom>
        </p:spPr>
        <p:txBody>
          <a:bodyPr anchor="b"/>
          <a:lstStyle/>
          <a:p>
            <a:r>
              <a:t>标题文本</a:t>
            </a:r>
          </a:p>
        </p:txBody>
      </p:sp>
      <p:sp>
        <p:nvSpPr>
          <p:cNvPr id="25" name="正文级别 1…"/>
          <p:cNvSpPr txBox="1">
            <a:spLocks noGrp="1"/>
          </p:cNvSpPr>
          <p:nvPr>
            <p:ph type="body" sz="quarter" idx="1" hasCustomPrompt="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标题 - 居中">
    <p:spTree>
      <p:nvGrpSpPr>
        <p:cNvPr id="1" name=""/>
        <p:cNvGrpSpPr/>
        <p:nvPr/>
      </p:nvGrpSpPr>
      <p:grpSpPr>
        <a:xfrm>
          <a:off x="0" y="0"/>
          <a:ext cx="0" cy="0"/>
          <a:chOff x="0" y="0"/>
          <a:chExt cx="0" cy="0"/>
        </a:xfrm>
      </p:grpSpPr>
      <p:pic>
        <p:nvPicPr>
          <p:cNvPr id="33" name="ppt内页（白色）-首页-绿色.jpg" descr="ppt内页（白色）-首页-绿色.jpg"/>
          <p:cNvPicPr>
            <a:picLocks noChangeAspect="1"/>
          </p:cNvPicPr>
          <p:nvPr/>
        </p:nvPicPr>
        <p:blipFill>
          <a:blip r:embed="rId2"/>
          <a:stretch>
            <a:fillRect/>
          </a:stretch>
        </p:blipFill>
        <p:spPr>
          <a:xfrm>
            <a:off x="4934" y="-1"/>
            <a:ext cx="24374132" cy="13716001"/>
          </a:xfrm>
          <a:prstGeom prst="rect">
            <a:avLst/>
          </a:prstGeom>
          <a:ln w="12700">
            <a:miter lim="400000"/>
            <a:headEnd/>
            <a:tailEnd/>
          </a:ln>
        </p:spPr>
      </p:pic>
      <p:pic>
        <p:nvPicPr>
          <p:cNvPr id="34" name="FIT2CLOUD飞致云 logo 蓝色 无空白.png" descr="FIT2CLOUD飞致云 logo 蓝色 无空白.png"/>
          <p:cNvPicPr>
            <a:picLocks noChangeAspect="1"/>
          </p:cNvPicPr>
          <p:nvPr/>
        </p:nvPicPr>
        <p:blipFill>
          <a:blip r:embed="rId3"/>
          <a:stretch>
            <a:fillRect/>
          </a:stretch>
        </p:blipFill>
        <p:spPr>
          <a:xfrm>
            <a:off x="986791" y="990600"/>
            <a:ext cx="5461001" cy="566743"/>
          </a:xfrm>
          <a:prstGeom prst="rect">
            <a:avLst/>
          </a:prstGeom>
          <a:ln w="12700">
            <a:miter lim="400000"/>
            <a:headEnd/>
            <a:tailEnd/>
          </a:ln>
        </p:spPr>
      </p:pic>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标题与项目符号">
    <p:spTree>
      <p:nvGrpSpPr>
        <p:cNvPr id="1" name=""/>
        <p:cNvGrpSpPr/>
        <p:nvPr/>
      </p:nvGrpSpPr>
      <p:grpSpPr>
        <a:xfrm>
          <a:off x="0" y="0"/>
          <a:ext cx="0" cy="0"/>
          <a:chOff x="0" y="0"/>
          <a:chExt cx="0" cy="0"/>
        </a:xfrm>
      </p:grpSpPr>
      <p:sp>
        <p:nvSpPr>
          <p:cNvPr id="59" name="标题文本"/>
          <p:cNvSpPr txBox="1">
            <a:spLocks noGrp="1"/>
          </p:cNvSpPr>
          <p:nvPr>
            <p:ph type="title" hasCustomPrompt="1"/>
          </p:nvPr>
        </p:nvSpPr>
        <p:spPr>
          <a:prstGeom prst="rect">
            <a:avLst/>
          </a:prstGeom>
        </p:spPr>
        <p:txBody>
          <a:bodyPr/>
          <a:lstStyle/>
          <a:p>
            <a:r>
              <a:t>标题文本</a:t>
            </a:r>
          </a:p>
        </p:txBody>
      </p:sp>
      <p:sp>
        <p:nvSpPr>
          <p:cNvPr id="60"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标题、项目符号与照片">
    <p:spTree>
      <p:nvGrpSpPr>
        <p:cNvPr id="1" name=""/>
        <p:cNvGrpSpPr/>
        <p:nvPr/>
      </p:nvGrpSpPr>
      <p:grpSpPr>
        <a:xfrm>
          <a:off x="0" y="0"/>
          <a:ext cx="0" cy="0"/>
          <a:chOff x="0" y="0"/>
          <a:chExt cx="0" cy="0"/>
        </a:xfrm>
      </p:grpSpPr>
      <p:sp>
        <p:nvSpPr>
          <p:cNvPr id="68" name="图像"/>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prstGeom prst="rect">
            <a:avLst/>
          </a:prstGeom>
        </p:spPr>
        <p:txBody>
          <a:bodyPr/>
          <a:lstStyle/>
          <a:p>
            <a:r>
              <a:t>标题文本</a:t>
            </a:r>
          </a:p>
        </p:txBody>
      </p:sp>
      <p:sp>
        <p:nvSpPr>
          <p:cNvPr id="70" name="正文级别 1…"/>
          <p:cNvSpPr txBox="1">
            <a:spLocks noGrp="1"/>
          </p:cNvSpPr>
          <p:nvPr>
            <p:ph type="body" sz="quarter" idx="1" hasCustomPrompt="1"/>
          </p:nvPr>
        </p:nvSpPr>
        <p:spPr>
          <a:xfrm>
            <a:off x="4387453" y="3643312"/>
            <a:ext cx="7500938" cy="8840392"/>
          </a:xfrm>
          <a:prstGeom prst="rect">
            <a:avLst/>
          </a:prstGeom>
        </p:spPr>
        <p:txBody>
          <a:bodyPr/>
          <a:lstStyle>
            <a:lvl1pPr marL="465455" indent="-465455">
              <a:spcBef>
                <a:spcPts val="4500"/>
              </a:spcBef>
              <a:defRPr sz="3800"/>
            </a:lvl1pPr>
            <a:lvl2pPr marL="808355" indent="-465455">
              <a:spcBef>
                <a:spcPts val="4500"/>
              </a:spcBef>
              <a:defRPr sz="3800"/>
            </a:lvl2pPr>
            <a:lvl3pPr marL="1151255" indent="-465455">
              <a:spcBef>
                <a:spcPts val="4500"/>
              </a:spcBef>
              <a:defRPr sz="3800"/>
            </a:lvl3pPr>
            <a:lvl4pPr marL="1494155" indent="-465455">
              <a:spcBef>
                <a:spcPts val="4500"/>
              </a:spcBef>
              <a:defRPr sz="3800"/>
            </a:lvl4pPr>
            <a:lvl5pPr marL="1837055" indent="-465455">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78" name="正文级别 1…"/>
          <p:cNvSpPr txBox="1">
            <a:spLocks noGrp="1"/>
          </p:cNvSpPr>
          <p:nvPr>
            <p:ph type="body" idx="1" hasCustomPrompt="1"/>
          </p:nvPr>
        </p:nvSpPr>
        <p:spPr>
          <a:xfrm>
            <a:off x="4387453" y="1785937"/>
            <a:ext cx="15609094" cy="1014412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86" name="图像"/>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p:txBody>
      </p:sp>
      <p:sp>
        <p:nvSpPr>
          <p:cNvPr id="87" name="图像"/>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p:txBody>
      </p:sp>
      <p:sp>
        <p:nvSpPr>
          <p:cNvPr id="88" name="图像"/>
          <p:cNvSpPr>
            <a:spLocks noGrp="1"/>
          </p:cNvSpPr>
          <p:nvPr>
            <p:ph type="pic" idx="23"/>
          </p:nvPr>
        </p:nvSpPr>
        <p:spPr>
          <a:xfrm>
            <a:off x="-291704" y="1250156"/>
            <a:ext cx="16850320" cy="11233548"/>
          </a:xfrm>
          <a:prstGeom prst="rect">
            <a:avLst/>
          </a:prstGeom>
        </p:spPr>
        <p:txBody>
          <a:bodyPr lIns="91439" tIns="45719" rIns="91439" bIns="45719" anchor="t">
            <a:noAutofit/>
          </a:bodyPr>
          <a:lstStyle/>
          <a:p/>
        </p:txBody>
      </p:sp>
      <p:sp>
        <p:nvSpPr>
          <p:cNvPr id="8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引文">
    <p:spTree>
      <p:nvGrpSpPr>
        <p:cNvPr id="1" name=""/>
        <p:cNvGrpSpPr/>
        <p:nvPr/>
      </p:nvGrpSpPr>
      <p:grpSpPr>
        <a:xfrm>
          <a:off x="0" y="0"/>
          <a:ext cx="0" cy="0"/>
          <a:chOff x="0" y="0"/>
          <a:chExt cx="0" cy="0"/>
        </a:xfrm>
      </p:grpSpPr>
      <p:sp>
        <p:nvSpPr>
          <p:cNvPr id="96" name="矩形"/>
          <p:cNvSpPr/>
          <p:nvPr/>
        </p:nvSpPr>
        <p:spPr>
          <a:xfrm>
            <a:off x="-16226" y="-17079"/>
            <a:ext cx="24416452" cy="13750158"/>
          </a:xfrm>
          <a:prstGeom prst="rect">
            <a:avLst/>
          </a:prstGeom>
          <a:solidFill>
            <a:schemeClr val="accent1">
              <a:hueOff val="114395"/>
              <a:lumOff val="-24971"/>
              <a:alpha val="90000"/>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panose="02000503000000020004"/>
              </a:defRPr>
            </a:pPr>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照片">
    <p:spTree>
      <p:nvGrpSpPr>
        <p:cNvPr id="1" name=""/>
        <p:cNvGrpSpPr/>
        <p:nvPr/>
      </p:nvGrpSpPr>
      <p:grpSpPr>
        <a:xfrm>
          <a:off x="0" y="0"/>
          <a:ext cx="0" cy="0"/>
          <a:chOff x="0" y="0"/>
          <a:chExt cx="0" cy="0"/>
        </a:xfrm>
      </p:grpSpPr>
      <p:sp>
        <p:nvSpPr>
          <p:cNvPr id="104" name="图像"/>
          <p:cNvSpPr>
            <a:spLocks noGrp="1"/>
          </p:cNvSpPr>
          <p:nvPr>
            <p:ph type="pic" idx="21"/>
          </p:nvPr>
        </p:nvSpPr>
        <p:spPr>
          <a:xfrm>
            <a:off x="1712269" y="0"/>
            <a:ext cx="20959463" cy="13983891"/>
          </a:xfrm>
          <a:prstGeom prst="rect">
            <a:avLst/>
          </a:prstGeom>
        </p:spPr>
        <p:txBody>
          <a:bodyPr lIns="91439" tIns="45719" rIns="91439" bIns="45719" anchor="t">
            <a:noAutofit/>
          </a:bodyPr>
          <a:lstStyle/>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6.jpeg"/><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pic>
        <p:nvPicPr>
          <p:cNvPr id="3" name="图片 2" descr="图片 2"/>
          <p:cNvPicPr>
            <a:picLocks noChangeAspect="1"/>
          </p:cNvPicPr>
          <p:nvPr/>
        </p:nvPicPr>
        <p:blipFill>
          <a:blip r:embed="rId15"/>
          <a:stretch>
            <a:fillRect/>
          </a:stretch>
        </p:blipFill>
        <p:spPr>
          <a:xfrm>
            <a:off x="0" y="2540"/>
            <a:ext cx="24392890" cy="13713461"/>
          </a:xfrm>
          <a:prstGeom prst="rect">
            <a:avLst/>
          </a:prstGeom>
          <a:ln w="12700">
            <a:miter lim="400000"/>
            <a:headEnd/>
            <a:tailEnd/>
          </a:ln>
        </p:spPr>
      </p:pic>
      <p:pic>
        <p:nvPicPr>
          <p:cNvPr id="4" name="FIT2CLOUD飞致云 logo 蓝色 无空白.png" descr="FIT2CLOUD飞致云 logo 蓝色 无空白.png"/>
          <p:cNvPicPr>
            <a:picLocks noChangeAspect="1"/>
          </p:cNvPicPr>
          <p:nvPr/>
        </p:nvPicPr>
        <p:blipFill>
          <a:blip r:embed="rId14"/>
          <a:stretch>
            <a:fillRect/>
          </a:stretch>
        </p:blipFill>
        <p:spPr>
          <a:xfrm>
            <a:off x="986791" y="990600"/>
            <a:ext cx="5461001" cy="566743"/>
          </a:xfrm>
          <a:prstGeom prst="rect">
            <a:avLst/>
          </a:prstGeom>
          <a:ln w="12700">
            <a:miter lim="400000"/>
            <a:headEnd/>
            <a:tailEnd/>
          </a:ln>
        </p:spPr>
      </p:pic>
      <p:sp>
        <p:nvSpPr>
          <p:cNvPr id="5" name="标题文本"/>
          <p:cNvSpPr txBox="1">
            <a:spLocks noGrp="1"/>
          </p:cNvSpPr>
          <p:nvPr>
            <p:ph type="title"/>
          </p:nvPr>
        </p:nvSpPr>
        <p:spPr>
          <a:xfrm>
            <a:off x="4387453" y="357187"/>
            <a:ext cx="15609094" cy="3036095"/>
          </a:xfrm>
          <a:prstGeom prst="rect">
            <a:avLst/>
          </a:prstGeom>
          <a:ln w="12700">
            <a:miter lim="400000"/>
          </a:ln>
        </p:spPr>
        <p:txBody>
          <a:bodyPr lIns="71437" tIns="71437" rIns="71437" bIns="71437" anchor="ctr">
            <a:normAutofit/>
          </a:bodyPr>
          <a:lstStyle/>
          <a:p>
            <a:r>
              <a:t>标题文本</a:t>
            </a:r>
          </a:p>
        </p:txBody>
      </p:sp>
      <p:sp>
        <p:nvSpPr>
          <p:cNvPr id="6" name="正文级别 1…"/>
          <p:cNvSpPr txBox="1">
            <a:spLocks noGrp="1"/>
          </p:cNvSpPr>
          <p:nvPr>
            <p:ph type="body" idx="1"/>
          </p:nvPr>
        </p:nvSpPr>
        <p:spPr>
          <a:xfrm>
            <a:off x="4387453" y="3643312"/>
            <a:ext cx="15609094" cy="8840392"/>
          </a:xfrm>
          <a:prstGeom prst="rect">
            <a:avLst/>
          </a:prstGeom>
          <a:ln w="12700">
            <a:miter lim="400000"/>
          </a:ln>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7"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1pPr>
      <a:lvl2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2pPr>
      <a:lvl3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3pPr>
      <a:lvl4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4pPr>
      <a:lvl5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5pPr>
      <a:lvl6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6pPr>
      <a:lvl7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7pPr>
      <a:lvl8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8pPr>
      <a:lvl9pPr marL="0" marR="0" indent="0" algn="ctr" defTabSz="82169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panose="02000503000000020004"/>
        </a:defRPr>
      </a:lvl9pPr>
    </p:titleStyle>
    <p:bodyStyle>
      <a:lvl1pPr marL="610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1pPr>
      <a:lvl2pPr marL="1055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2pPr>
      <a:lvl3pPr marL="1499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3pPr>
      <a:lvl4pPr marL="1944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4pPr>
      <a:lvl5pPr marL="2388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5pPr>
      <a:lvl6pPr marL="2833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6pPr>
      <a:lvl7pPr marL="3277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7pPr>
      <a:lvl8pPr marL="37223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8pPr>
      <a:lvl9pPr marL="4166870" marR="0" indent="-610870" algn="l" defTabSz="821690" rtl="0" latinLnBrk="0">
        <a:lnSpc>
          <a:spcPct val="100000"/>
        </a:lnSpc>
        <a:spcBef>
          <a:spcPts val="5900"/>
        </a:spcBef>
        <a:spcAft>
          <a:spcPts val="0"/>
        </a:spcAft>
        <a:buClrTx/>
        <a:buSzPct val="145000"/>
        <a:buFontTx/>
        <a:buChar char="•"/>
        <a:defRPr sz="4400" b="0" i="0" u="none" strike="noStrike" cap="none" spc="0" baseline="0">
          <a:solidFill>
            <a:srgbClr val="000000"/>
          </a:solidFill>
          <a:uFillTx/>
          <a:latin typeface="Helvetica Neue" panose="02000503000000020004"/>
          <a:ea typeface="Helvetica Neue" panose="02000503000000020004"/>
          <a:cs typeface="Helvetica Neue" panose="02000503000000020004"/>
          <a:sym typeface="Helvetica Neue" panose="02000503000000020004"/>
        </a:defRPr>
      </a:lvl9pPr>
    </p:bodyStyle>
    <p:otherStyle>
      <a:lvl1pPr marL="0" marR="0" indent="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1690" latinLnBrk="0">
        <a:lnSpc>
          <a:spcPct val="100000"/>
        </a:lnSpc>
        <a:spcBef>
          <a:spcPts val="0"/>
        </a:spcBef>
        <a:spcAft>
          <a:spcPts val="0"/>
        </a:spcAft>
        <a:buClrTx/>
        <a:buSzTx/>
        <a:buFontTx/>
        <a:buNone/>
        <a:defRPr sz="2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6.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0.xml"/><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33.emf"/></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0.xml"/><Relationship Id="rId2" Type="http://schemas.openxmlformats.org/officeDocument/2006/relationships/image" Target="../media/image11.pn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0.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0.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4.png"/><Relationship Id="rId2" Type="http://schemas.openxmlformats.org/officeDocument/2006/relationships/tags" Target="../tags/tag18.xml"/><Relationship Id="rId1" Type="http://schemas.openxmlformats.org/officeDocument/2006/relationships/hyperlink" Target="http://student.dataease.fit2cloud.com/" TargetMode="Externa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tiff"/><Relationship Id="rId2" Type="http://schemas.openxmlformats.org/officeDocument/2006/relationships/image" Target="../media/image35.jpeg"/><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6.png"/><Relationship Id="rId2" Type="http://schemas.openxmlformats.org/officeDocument/2006/relationships/tags" Target="../tags/tag1.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01"/>
            <a:ext cx="24384000" cy="13716000"/>
          </a:xfrm>
          <a:prstGeom prst="rect">
            <a:avLst/>
          </a:prstGeom>
        </p:spPr>
      </p:pic>
      <p:pic>
        <p:nvPicPr>
          <p:cNvPr id="10" name="图片 9" descr="手机屏幕的截图&#10;&#10;低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87" y="3445297"/>
            <a:ext cx="6596063" cy="1694669"/>
          </a:xfrm>
          <a:prstGeom prst="rect">
            <a:avLst/>
          </a:prstGeom>
        </p:spPr>
      </p:pic>
      <p:sp>
        <p:nvSpPr>
          <p:cNvPr id="6" name="圆角矩形 5"/>
          <p:cNvSpPr/>
          <p:nvPr/>
        </p:nvSpPr>
        <p:spPr>
          <a:xfrm>
            <a:off x="3445153" y="6051555"/>
            <a:ext cx="17488930" cy="1612888"/>
          </a:xfrm>
          <a:prstGeom prst="roundRect">
            <a:avLst/>
          </a:prstGeom>
          <a:gradFill>
            <a:gsLst>
              <a:gs pos="0">
                <a:srgbClr val="2E86F7"/>
              </a:gs>
              <a:gs pos="40000">
                <a:srgbClr val="1D57D8"/>
              </a:gs>
              <a:gs pos="69000">
                <a:srgbClr val="113AE2"/>
              </a:gs>
              <a:gs pos="100000">
                <a:srgbClr val="071CD8"/>
              </a:gs>
            </a:gsLst>
            <a:lin ang="0" scaled="0"/>
          </a:gra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rPr>
              <a:t>DataEase 仪表板制作</a:t>
            </a:r>
            <a:endParaRPr lang="zh-CN" altLang="en-US" sz="8800" b="0" dirty="0">
              <a:solidFill>
                <a:srgbClr val="FFFFFF"/>
              </a:solidFill>
              <a:latin typeface="阿里巴巴普惠体 3.0" panose="00020600040101010101" charset="-122"/>
              <a:ea typeface="阿里巴巴普惠体 3.0" panose="00020600040101010101" charset="-122"/>
              <a:cs typeface="Helvetica Neue Medium" panose="02000503000000020004"/>
              <a:sym typeface="+mn-ea"/>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6867" y="631372"/>
            <a:ext cx="4461597" cy="468000"/>
          </a:xfrm>
          <a:prstGeom prst="rect">
            <a:avLst/>
          </a:prstGeom>
        </p:spPr>
      </p:pic>
      <p:sp>
        <p:nvSpPr>
          <p:cNvPr id="16" name="文本框 15"/>
          <p:cNvSpPr txBox="1"/>
          <p:nvPr/>
        </p:nvSpPr>
        <p:spPr>
          <a:xfrm>
            <a:off x="8254927" y="9422253"/>
            <a:ext cx="7869381" cy="1948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marL="0" marR="0" indent="127000" algn="ctr" defTabSz="821690" rtl="0" fontAlgn="auto" latinLnBrk="0" hangingPunct="0">
              <a:lnSpc>
                <a:spcPct val="150000"/>
              </a:lnSpc>
              <a:spcBef>
                <a:spcPts val="0"/>
              </a:spcBef>
              <a:spcAft>
                <a:spcPts val="0"/>
              </a:spcAft>
              <a:buClrTx/>
              <a:buSzTx/>
              <a:buFontTx/>
              <a:buNone/>
            </a:pPr>
            <a:r>
              <a:rPr lang="en-US" altLang="zh-CN" sz="4000" dirty="0">
                <a:solidFill>
                  <a:schemeClr val="bg1"/>
                </a:solidFill>
                <a:latin typeface="阿里巴巴普惠体 3.0" panose="00020600040101010101" charset="-122"/>
                <a:ea typeface="阿里巴巴普惠体 3.0" panose="00020600040101010101" charset="-122"/>
              </a:rPr>
              <a:t>DataEase</a:t>
            </a:r>
            <a:r>
              <a:rPr lang="zh-CN" altLang="en-US" sz="4000" dirty="0">
                <a:solidFill>
                  <a:schemeClr val="bg1"/>
                </a:solidFill>
                <a:latin typeface="阿里巴巴普惠体 3.0" panose="00020600040101010101" charset="-122"/>
                <a:ea typeface="阿里巴巴普惠体 3.0" panose="00020600040101010101" charset="-122"/>
              </a:rPr>
              <a:t> 开源社区</a:t>
            </a:r>
            <a:endParaRPr lang="en-US" altLang="zh-CN" sz="4000" dirty="0">
              <a:solidFill>
                <a:schemeClr val="bg1"/>
              </a:solidFill>
              <a:latin typeface="阿里巴巴普惠体 3.0" panose="00020600040101010101" charset="-122"/>
              <a:ea typeface="阿里巴巴普惠体 3.0" panose="00020600040101010101" charset="-122"/>
            </a:endParaRPr>
          </a:p>
          <a:p>
            <a:pPr marL="0" marR="0" indent="127000" algn="ctr" defTabSz="821690" rtl="0" fontAlgn="auto" latinLnBrk="0" hangingPunct="0">
              <a:lnSpc>
                <a:spcPct val="150000"/>
              </a:lnSpc>
              <a:spcBef>
                <a:spcPts val="0"/>
              </a:spcBef>
              <a:spcAft>
                <a:spcPts val="0"/>
              </a:spcAft>
              <a:buClrTx/>
              <a:buSzTx/>
              <a:buFontTx/>
              <a:buNone/>
            </a:pPr>
            <a:r>
              <a:rPr kumimoji="0" lang="en-US" altLang="zh-CN" sz="400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rPr>
              <a:t>202</a:t>
            </a:r>
            <a:r>
              <a:rPr lang="en-US" altLang="zh-CN" sz="4000" dirty="0">
                <a:solidFill>
                  <a:schemeClr val="bg1"/>
                </a:solidFill>
                <a:latin typeface="阿里巴巴普惠体 3.0" panose="00020600040101010101" charset="-122"/>
                <a:ea typeface="阿里巴巴普惠体 3.0" panose="00020600040101010101" charset="-122"/>
              </a:rPr>
              <a:t>4</a:t>
            </a:r>
            <a:r>
              <a:rPr lang="zh-CN" altLang="en-US" sz="4000" dirty="0">
                <a:solidFill>
                  <a:schemeClr val="bg1"/>
                </a:solidFill>
                <a:latin typeface="阿里巴巴普惠体 3.0" panose="00020600040101010101" charset="-122"/>
                <a:ea typeface="阿里巴巴普惠体 3.0" panose="00020600040101010101" charset="-122"/>
              </a:rPr>
              <a:t> 年 </a:t>
            </a:r>
            <a:r>
              <a:rPr lang="en-US" altLang="zh-CN" sz="4000" dirty="0">
                <a:solidFill>
                  <a:schemeClr val="bg1"/>
                </a:solidFill>
                <a:latin typeface="阿里巴巴普惠体 3.0" panose="00020600040101010101" charset="-122"/>
                <a:ea typeface="阿里巴巴普惠体 3.0" panose="00020600040101010101" charset="-122"/>
              </a:rPr>
              <a:t>1</a:t>
            </a:r>
            <a:r>
              <a:rPr lang="zh-CN" altLang="en-US" sz="4000" dirty="0">
                <a:solidFill>
                  <a:schemeClr val="bg1"/>
                </a:solidFill>
                <a:latin typeface="阿里巴巴普惠体 3.0" panose="00020600040101010101" charset="-122"/>
                <a:ea typeface="阿里巴巴普惠体 3.0" panose="00020600040101010101" charset="-122"/>
              </a:rPr>
              <a:t> 月</a:t>
            </a:r>
            <a:endParaRPr kumimoji="0" lang="zh-CN" altLang="en-US" sz="4000" i="0" u="none" strike="noStrike" cap="none" spc="0" normalizeH="0" baseline="0" dirty="0">
              <a:ln>
                <a:noFill/>
              </a:ln>
              <a:solidFill>
                <a:schemeClr val="bg1"/>
              </a:solidFill>
              <a:effectLst/>
              <a:uFillTx/>
              <a:latin typeface="阿里巴巴普惠体 3.0" panose="00020600040101010101" charset="-122"/>
              <a:ea typeface="阿里巴巴普惠体 3.0" panose="00020600040101010101" charset="-122"/>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0" y="0"/>
            <a:ext cx="9192986" cy="25565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16827" y="255654"/>
            <a:ext cx="1235043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仪表板查询条件</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时间</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时间范围</a:t>
            </a:r>
            <a:endParaRPr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sp>
        <p:nvSpPr>
          <p:cNvPr id="7" name="文本框 6"/>
          <p:cNvSpPr txBox="1"/>
          <p:nvPr/>
        </p:nvSpPr>
        <p:spPr>
          <a:xfrm>
            <a:off x="1376045" y="1907527"/>
            <a:ext cx="1824228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b="0" dirty="0">
                <a:solidFill>
                  <a:schemeClr val="bg2">
                    <a:lumMod val="25000"/>
                  </a:schemeClr>
                </a:solidFill>
                <a:latin typeface="阿里巴巴普惠体 3.0" panose="00020600040101010101" charset="-122"/>
                <a:ea typeface="阿里巴巴普惠体 3.0" panose="00020600040101010101" charset="-122"/>
              </a:rPr>
              <a:t>时间和时间范围组件都支持动态时间设定。</a:t>
            </a:r>
            <a:endPar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2" name="图片 1"/>
          <p:cNvPicPr>
            <a:picLocks noChangeAspect="1"/>
          </p:cNvPicPr>
          <p:nvPr/>
        </p:nvPicPr>
        <p:blipFill>
          <a:blip r:embed="rId1"/>
          <a:stretch>
            <a:fillRect/>
          </a:stretch>
        </p:blipFill>
        <p:spPr>
          <a:xfrm>
            <a:off x="1122044" y="3484239"/>
            <a:ext cx="16671686" cy="8695951"/>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21276" y="0"/>
            <a:ext cx="11657016" cy="25565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16827" y="255654"/>
            <a:ext cx="13946308"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仪表板查询条件</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时间（范围）</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绑定参数</a:t>
            </a:r>
            <a:endPar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sp>
        <p:nvSpPr>
          <p:cNvPr id="9" name="文本框 8"/>
          <p:cNvSpPr txBox="1"/>
          <p:nvPr/>
        </p:nvSpPr>
        <p:spPr>
          <a:xfrm>
            <a:off x="15677362" y="3148581"/>
            <a:ext cx="7373925" cy="3096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lang="zh-CN" altLang="en-US" dirty="0">
                <a:solidFill>
                  <a:schemeClr val="bg2">
                    <a:lumMod val="25000"/>
                  </a:schemeClr>
                </a:solidFill>
                <a:latin typeface="阿里巴巴普惠体 3.0" panose="00020600040101010101" charset="-122"/>
                <a:ea typeface="阿里巴巴普惠体 3.0" panose="00020600040101010101" charset="-122"/>
              </a:rPr>
              <a:t>注意</a:t>
            </a:r>
            <a:r>
              <a:rPr kumimoji="0" lang="zh-CN" altLang="en-US"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b="0" dirty="0">
                <a:solidFill>
                  <a:schemeClr val="bg2">
                    <a:lumMod val="25000"/>
                  </a:schemeClr>
                </a:solidFill>
                <a:latin typeface="阿里巴巴普惠体 3.0" panose="00020600040101010101" charset="-122"/>
                <a:ea typeface="阿里巴巴普惠体 3.0" panose="00020600040101010101" charset="-122"/>
              </a:rPr>
              <a:t>1</a:t>
            </a:r>
            <a:r>
              <a:rPr lang="zh-CN" altLang="en-US" b="0" dirty="0">
                <a:solidFill>
                  <a:schemeClr val="bg2">
                    <a:lumMod val="25000"/>
                  </a:schemeClr>
                </a:solidFill>
                <a:latin typeface="阿里巴巴普惠体 3.0" panose="00020600040101010101" charset="-122"/>
                <a:ea typeface="阿里巴巴普惠体 3.0" panose="00020600040101010101" charset="-122"/>
              </a:rPr>
              <a:t>、使用两个时间查询条件，开始时间参数与结束时间参数分别绑定两个查询条件即可。</a:t>
            </a:r>
            <a:endParaRPr lang="zh-CN" altLang="en-US" b="0" dirty="0">
              <a:solidFill>
                <a:schemeClr val="bg2">
                  <a:lumMod val="25000"/>
                </a:schemeClr>
              </a:solidFill>
              <a:latin typeface="阿里巴巴普惠体 3.0" panose="00020600040101010101" charset="-122"/>
              <a:ea typeface="阿里巴巴普惠体 3.0" panose="00020600040101010101" charset="-122"/>
            </a:endParaRPr>
          </a:p>
        </p:txBody>
      </p:sp>
      <p:pic>
        <p:nvPicPr>
          <p:cNvPr id="3" name="图片 2"/>
          <p:cNvPicPr>
            <a:picLocks noChangeAspect="1"/>
          </p:cNvPicPr>
          <p:nvPr/>
        </p:nvPicPr>
        <p:blipFill>
          <a:blip r:embed="rId1"/>
          <a:stretch>
            <a:fillRect/>
          </a:stretch>
        </p:blipFill>
        <p:spPr>
          <a:xfrm>
            <a:off x="1151925" y="3401397"/>
            <a:ext cx="12293600" cy="6045200"/>
          </a:xfrm>
          <a:prstGeom prst="rect">
            <a:avLst/>
          </a:prstGeom>
        </p:spPr>
      </p:pic>
      <p:sp>
        <p:nvSpPr>
          <p:cNvPr id="8" name="文本框 7"/>
          <p:cNvSpPr txBox="1"/>
          <p:nvPr/>
        </p:nvSpPr>
        <p:spPr>
          <a:xfrm>
            <a:off x="1122045" y="1907527"/>
            <a:ext cx="1824228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b="0" dirty="0">
                <a:solidFill>
                  <a:schemeClr val="bg2">
                    <a:lumMod val="25000"/>
                  </a:schemeClr>
                </a:solidFill>
                <a:latin typeface="阿里巴巴普惠体 3.0" panose="00020600040101010101" charset="-122"/>
                <a:ea typeface="阿里巴巴普惠体 3.0" panose="00020600040101010101" charset="-122"/>
              </a:rPr>
              <a:t>时间范围查询绑定两个参数。</a:t>
            </a:r>
            <a:endPar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2" name="图片 1"/>
          <p:cNvPicPr>
            <a:picLocks noChangeAspect="1"/>
          </p:cNvPicPr>
          <p:nvPr/>
        </p:nvPicPr>
        <p:blipFill>
          <a:blip r:embed="rId2"/>
          <a:stretch>
            <a:fillRect/>
          </a:stretch>
        </p:blipFill>
        <p:spPr>
          <a:xfrm>
            <a:off x="8305798" y="6531429"/>
            <a:ext cx="12149365" cy="635928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38093" y="1650178"/>
            <a:ext cx="1824228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b="0" dirty="0">
                <a:latin typeface="阿里巴巴普惠体 3.0" panose="00020600040101010101" charset="-122"/>
                <a:ea typeface="阿里巴巴普惠体 3.0" panose="00020600040101010101" charset="-122"/>
              </a:rPr>
              <a:t>富文本组件、媒体组件、</a:t>
            </a:r>
            <a:r>
              <a:rPr lang="en-US" altLang="zh-CN" b="0" dirty="0">
                <a:latin typeface="阿里巴巴普惠体 3.0" panose="00020600040101010101" charset="-122"/>
                <a:ea typeface="阿里巴巴普惠体 3.0" panose="00020600040101010101" charset="-122"/>
              </a:rPr>
              <a:t>Tab </a:t>
            </a:r>
            <a:r>
              <a:rPr lang="zh-CN" altLang="en-US" b="0" dirty="0">
                <a:latin typeface="阿里巴巴普惠体 3.0" panose="00020600040101010101" charset="-122"/>
                <a:ea typeface="阿里巴巴普惠体 3.0" panose="00020600040101010101" charset="-122"/>
              </a:rPr>
              <a:t>组件。</a:t>
            </a:r>
            <a:endPar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矩形"/>
          <p:cNvSpPr/>
          <p:nvPr/>
        </p:nvSpPr>
        <p:spPr>
          <a:xfrm>
            <a:off x="-21273" y="-9450"/>
            <a:ext cx="4440873" cy="24224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4961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仪表板其它组件</a:t>
            </a:r>
            <a:endPar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pic>
        <p:nvPicPr>
          <p:cNvPr id="2" name="图片 1"/>
          <p:cNvPicPr>
            <a:picLocks noChangeAspect="1"/>
          </p:cNvPicPr>
          <p:nvPr/>
        </p:nvPicPr>
        <p:blipFill>
          <a:blip r:embed="rId1"/>
          <a:stretch>
            <a:fillRect/>
          </a:stretch>
        </p:blipFill>
        <p:spPr>
          <a:xfrm>
            <a:off x="811093" y="3078635"/>
            <a:ext cx="14561834" cy="9234334"/>
          </a:xfrm>
          <a:prstGeom prst="rect">
            <a:avLst/>
          </a:prstGeom>
        </p:spPr>
      </p:pic>
      <p:sp>
        <p:nvSpPr>
          <p:cNvPr id="6" name="文本框 5"/>
          <p:cNvSpPr txBox="1"/>
          <p:nvPr/>
        </p:nvSpPr>
        <p:spPr>
          <a:xfrm>
            <a:off x="16221302" y="2848897"/>
            <a:ext cx="7060200"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lang="zh-CN" altLang="en-US" dirty="0">
                <a:solidFill>
                  <a:schemeClr val="bg2">
                    <a:lumMod val="25000"/>
                  </a:schemeClr>
                </a:solidFill>
                <a:latin typeface="阿里巴巴普惠体 3.0" panose="00020600040101010101" charset="-122"/>
                <a:ea typeface="阿里巴巴普惠体 3.0" panose="00020600040101010101" charset="-122"/>
              </a:rPr>
              <a:t>注意</a:t>
            </a:r>
            <a:r>
              <a:rPr kumimoji="0" lang="zh-CN" altLang="en-US"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algn="l">
              <a:lnSpc>
                <a:spcPct val="150000"/>
              </a:lnSpc>
            </a:pPr>
            <a:r>
              <a:rPr lang="en-US" altLang="zh-CN" b="0" dirty="0">
                <a:solidFill>
                  <a:schemeClr val="bg2">
                    <a:lumMod val="25000"/>
                  </a:schemeClr>
                </a:solidFill>
                <a:latin typeface="阿里巴巴普惠体 3.0" panose="00020600040101010101" charset="-122"/>
                <a:ea typeface="阿里巴巴普惠体 3.0" panose="00020600040101010101" charset="-122"/>
              </a:rPr>
              <a:t>1</a:t>
            </a:r>
            <a:r>
              <a:rPr lang="zh-CN" altLang="en-US" b="0" dirty="0">
                <a:solidFill>
                  <a:schemeClr val="bg2">
                    <a:lumMod val="25000"/>
                  </a:schemeClr>
                </a:solidFill>
                <a:latin typeface="阿里巴巴普惠体 3.0" panose="00020600040101010101" charset="-122"/>
                <a:ea typeface="阿里巴巴普惠体 3.0" panose="00020600040101010101" charset="-122"/>
              </a:rPr>
              <a:t>、</a:t>
            </a:r>
            <a:r>
              <a:rPr lang="zh-CN" altLang="en-US" b="0" dirty="0">
                <a:latin typeface="阿里巴巴普惠体 3.0" panose="00020600040101010101" charset="-122"/>
                <a:ea typeface="阿里巴巴普惠体 3.0" panose="00020600040101010101" charset="-122"/>
              </a:rPr>
              <a:t>富文本组件可以绑定数据源中的数据，但是只显示第一条，可以配合自定义排序达到展示效果。</a:t>
            </a:r>
            <a:endParaRPr lang="en-US" altLang="zh-CN" b="0" dirty="0">
              <a:latin typeface="阿里巴巴普惠体 3.0" panose="00020600040101010101" charset="-122"/>
              <a:ea typeface="阿里巴巴普惠体 3.0" panose="00020600040101010101" charset="-122"/>
            </a:endParaRPr>
          </a:p>
          <a:p>
            <a:pPr algn="l">
              <a:lnSpc>
                <a:spcPct val="150000"/>
              </a:lnSpc>
            </a:pPr>
            <a:r>
              <a:rPr lang="en-US" altLang="zh-CN" b="0" dirty="0">
                <a:solidFill>
                  <a:schemeClr val="bg2">
                    <a:lumMod val="25000"/>
                  </a:schemeClr>
                </a:solidFill>
                <a:latin typeface="阿里巴巴普惠体 3.0" panose="00020600040101010101" charset="-122"/>
                <a:ea typeface="阿里巴巴普惠体 3.0" panose="00020600040101010101" charset="-122"/>
              </a:rPr>
              <a:t>2</a:t>
            </a:r>
            <a:r>
              <a:rPr lang="zh-CN" altLang="en-US" b="0" dirty="0">
                <a:solidFill>
                  <a:schemeClr val="bg2">
                    <a:lumMod val="25000"/>
                  </a:schemeClr>
                </a:solidFill>
                <a:latin typeface="阿里巴巴普惠体 3.0" panose="00020600040101010101" charset="-122"/>
                <a:ea typeface="阿里巴巴普惠体 3.0" panose="00020600040101010101" charset="-122"/>
              </a:rPr>
              <a:t>、一个</a:t>
            </a:r>
            <a:r>
              <a:rPr lang="en-US" altLang="zh-CN" b="0" dirty="0">
                <a:latin typeface="阿里巴巴普惠体 3.0" panose="00020600040101010101" charset="-122"/>
                <a:ea typeface="阿里巴巴普惠体 3.0" panose="00020600040101010101" charset="-122"/>
              </a:rPr>
              <a:t> Tab </a:t>
            </a:r>
            <a:r>
              <a:rPr lang="zh-CN" altLang="en-US" b="0" dirty="0">
                <a:latin typeface="阿里巴巴普惠体 3.0" panose="00020600040101010101" charset="-122"/>
                <a:ea typeface="阿里巴巴普惠体 3.0" panose="00020600040101010101" charset="-122"/>
              </a:rPr>
              <a:t>组件中可以放多个视图。</a:t>
            </a:r>
            <a:endParaRPr lang="zh-CN" altLang="en-US" b="0" dirty="0">
              <a:solidFill>
                <a:schemeClr val="bg2">
                  <a:lumMod val="25000"/>
                </a:schemeClr>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仪表板"/>
          <p:cNvSpPr txBox="1"/>
          <p:nvPr/>
        </p:nvSpPr>
        <p:spPr>
          <a:xfrm>
            <a:off x="9805929" y="1440000"/>
            <a:ext cx="4772140" cy="1104900"/>
          </a:xfrm>
          <a:prstGeom prst="rect">
            <a:avLst/>
          </a:prstGeom>
          <a:ln w="12700">
            <a:miter lim="400000"/>
          </a:ln>
        </p:spPr>
        <p:txBody>
          <a:bodyPr wrap="square" tIns="91439" bIns="91439">
            <a:spAutoFit/>
          </a:bodyPr>
          <a:lstStyle>
            <a:lvl1pPr indent="0" defTabSz="1828800">
              <a:defRPr sz="6000" b="1">
                <a:solidFill>
                  <a:srgbClr val="5E5E5E"/>
                </a:solidFill>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srgbClr val="5E5E5E">
                    <a:lumMod val="50000"/>
                  </a:srgbClr>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数据大屏</a:t>
            </a:r>
            <a:endParaRPr kumimoji="0" lang="zh-CN" altLang="en-US" sz="6000" b="0" i="0" u="none" strike="noStrike" kern="0" cap="none" spc="0" normalizeH="0" baseline="0" noProof="0" dirty="0">
              <a:ln>
                <a:noFill/>
              </a:ln>
              <a:solidFill>
                <a:srgbClr val="5E5E5E">
                  <a:lumMod val="50000"/>
                </a:srgbClr>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471" name="所见即所得，支持多种主题，支持一键分享"/>
          <p:cNvSpPr txBox="1"/>
          <p:nvPr/>
        </p:nvSpPr>
        <p:spPr>
          <a:xfrm>
            <a:off x="2874243" y="2711130"/>
            <a:ext cx="18783300" cy="1578610"/>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50000"/>
              </a:lnSpc>
              <a:spcBef>
                <a:spcPts val="0"/>
              </a:spcBef>
              <a:spcAft>
                <a:spcPts val="0"/>
              </a:spcAft>
              <a:buClrTx/>
              <a:buSzTx/>
              <a:buFontTx/>
              <a:buNone/>
              <a:defRPr/>
            </a:pPr>
            <a:r>
              <a:rPr kumimoji="0" lang="zh-CN" altLang="en-US"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支持图层管理与大屏尺寸设置</a:t>
            </a:r>
            <a:endParaRPr kumimoji="0" lang="en-US" altLang="zh-CN"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a:p>
            <a:pPr marL="0" marR="0" lvl="0" indent="0" algn="ctr" defTabSz="457200" rtl="0" eaLnBrk="1" fontAlgn="auto" latinLnBrk="0" hangingPunct="0">
              <a:lnSpc>
                <a:spcPct val="150000"/>
              </a:lnSpc>
              <a:spcBef>
                <a:spcPts val="0"/>
              </a:spcBef>
              <a:spcAft>
                <a:spcPts val="0"/>
              </a:spcAft>
              <a:buClrTx/>
              <a:buSzTx/>
              <a:buFontTx/>
              <a:buNone/>
              <a:defRPr/>
            </a:pPr>
            <a:r>
              <a:rPr kumimoji="0" lang="zh-CN" altLang="en-US"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灵活在大型显示器上实时展示各种数据指标和信息，以帮助用户监测业务状况、分析趋势和做出实时决策</a:t>
            </a:r>
            <a:endParaRPr kumimoji="0" lang="en-US" altLang="zh-CN"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8" name="所见即所得，支持多种主题，支持一键分享"/>
          <p:cNvSpPr txBox="1"/>
          <p:nvPr/>
        </p:nvSpPr>
        <p:spPr>
          <a:xfrm>
            <a:off x="5918848" y="11425662"/>
            <a:ext cx="1727200" cy="59372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3200" b="0" i="0" u="none" strike="noStrike" kern="0" cap="none" spc="0" normalizeH="0" baseline="0" noProof="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大屏制作</a:t>
            </a:r>
            <a:endParaRPr kumimoji="0" lang="zh-CN" altLang="en-US"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9" name="所见即所得，支持多种主题，支持一键分享"/>
          <p:cNvSpPr txBox="1"/>
          <p:nvPr/>
        </p:nvSpPr>
        <p:spPr>
          <a:xfrm>
            <a:off x="17354635" y="11682275"/>
            <a:ext cx="1727200" cy="59372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3200" b="0" i="0" u="none" strike="noStrike" kern="0" cap="none" spc="0" normalizeH="0" baseline="0" noProof="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大屏展示</a:t>
            </a:r>
            <a:endParaRPr kumimoji="0" lang="zh-CN" altLang="en-US" sz="3200" b="0" i="0" u="none" strike="noStrike" kern="0" cap="none" spc="0" normalizeH="0" baseline="0" noProof="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pic>
        <p:nvPicPr>
          <p:cNvPr id="6" name="图片 5" descr="电脑萤幕画面&#10;&#10;描述已自动生成"/>
          <p:cNvPicPr>
            <a:picLocks noChangeAspect="1"/>
          </p:cNvPicPr>
          <p:nvPr/>
        </p:nvPicPr>
        <p:blipFill>
          <a:blip r:embed="rId1"/>
          <a:stretch>
            <a:fillRect/>
          </a:stretch>
        </p:blipFill>
        <p:spPr>
          <a:xfrm>
            <a:off x="1102731" y="5281362"/>
            <a:ext cx="11544162" cy="5841623"/>
          </a:xfrm>
          <a:prstGeom prst="rect">
            <a:avLst/>
          </a:prstGeom>
        </p:spPr>
      </p:pic>
      <p:pic>
        <p:nvPicPr>
          <p:cNvPr id="11" name="图片 10" descr="图形用户界面&#10;&#10;描述已自动生成"/>
          <p:cNvPicPr>
            <a:picLocks noChangeAspect="1"/>
          </p:cNvPicPr>
          <p:nvPr/>
        </p:nvPicPr>
        <p:blipFill>
          <a:blip r:embed="rId2"/>
          <a:stretch>
            <a:fillRect/>
          </a:stretch>
        </p:blipFill>
        <p:spPr>
          <a:xfrm>
            <a:off x="12573000" y="5281362"/>
            <a:ext cx="11095941" cy="6330300"/>
          </a:xfrm>
          <a:prstGeom prst="rect">
            <a:avLst/>
          </a:prstGeom>
        </p:spPr>
      </p:pic>
      <p:sp>
        <p:nvSpPr>
          <p:cNvPr id="2" name="矩形"/>
          <p:cNvSpPr/>
          <p:nvPr/>
        </p:nvSpPr>
        <p:spPr>
          <a:xfrm>
            <a:off x="-21273" y="-9452"/>
            <a:ext cx="2520000" cy="242247"/>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Calibri"/>
            </a:endParaRPr>
          </a:p>
        </p:txBody>
      </p:sp>
      <p:sp>
        <p:nvSpPr>
          <p:cNvPr id="3" name="DataEase 核心概念"/>
          <p:cNvSpPr txBox="1"/>
          <p:nvPr/>
        </p:nvSpPr>
        <p:spPr>
          <a:xfrm>
            <a:off x="16827" y="255654"/>
            <a:ext cx="2794001"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en-US" sz="48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rPr>
              <a:t>数据大屏</a:t>
            </a:r>
            <a:endParaRPr kumimoji="0" lang="zh-CN" altLang="en-US" sz="4800"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603375" y="1746885"/>
            <a:ext cx="4805045" cy="7282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4000" b="0" dirty="0">
                <a:solidFill>
                  <a:schemeClr val="bg2">
                    <a:lumMod val="25000"/>
                  </a:schemeClr>
                </a:solidFill>
                <a:latin typeface="阿里巴巴普惠体 3.0" panose="00020600040101010101" charset="-122"/>
                <a:ea typeface="阿里巴巴普惠体 3.0" panose="00020600040101010101" charset="-122"/>
              </a:rPr>
              <a:t>大屏配置：</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尺寸</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背景</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配色</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表格配色</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刷新配置</a:t>
            </a:r>
            <a:endParaRPr lang="en-US" altLang="zh-CN" b="0" dirty="0">
              <a:solidFill>
                <a:schemeClr val="bg2">
                  <a:lumMod val="25000"/>
                </a:schemeClr>
              </a:solidFill>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高级样式设置</a:t>
            </a:r>
            <a:endParaRPr lang="zh-CN" altLang="en-US" b="0" dirty="0">
              <a:solidFill>
                <a:schemeClr val="bg2">
                  <a:lumMod val="25000"/>
                </a:schemeClr>
              </a:solidFill>
              <a:latin typeface="阿里巴巴普惠体 3.0" panose="00020600040101010101" charset="-122"/>
              <a:ea typeface="阿里巴巴普惠体 3.0" panose="00020600040101010101" charset="-122"/>
            </a:endParaRPr>
          </a:p>
        </p:txBody>
      </p:sp>
      <p:sp>
        <p:nvSpPr>
          <p:cNvPr id="2" name="矩形"/>
          <p:cNvSpPr/>
          <p:nvPr/>
        </p:nvSpPr>
        <p:spPr>
          <a:xfrm>
            <a:off x="-21273" y="13410"/>
            <a:ext cx="3831273" cy="24224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4072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dirty="0">
                <a:solidFill>
                  <a:srgbClr val="0C7BE0"/>
                </a:solidFill>
                <a:latin typeface="阿里巴巴普惠体 3.0" panose="00020600040101010101" charset="-122"/>
                <a:ea typeface="阿里巴巴普惠体 3.0" panose="00020600040101010101" charset="-122"/>
              </a:rPr>
              <a:t>数据大屏配置</a:t>
            </a:r>
            <a:endParaRPr lang="zh-CN" altLang="en-US" dirty="0">
              <a:solidFill>
                <a:srgbClr val="0C7BE0"/>
              </a:solidFill>
              <a:latin typeface="阿里巴巴普惠体 3.0" panose="00020600040101010101" charset="-122"/>
              <a:ea typeface="阿里巴巴普惠体 3.0" panose="00020600040101010101" charset="-122"/>
            </a:endParaRPr>
          </a:p>
        </p:txBody>
      </p:sp>
      <p:pic>
        <p:nvPicPr>
          <p:cNvPr id="3" name="图片 2"/>
          <p:cNvPicPr>
            <a:picLocks noChangeAspect="1"/>
          </p:cNvPicPr>
          <p:nvPr/>
        </p:nvPicPr>
        <p:blipFill>
          <a:blip r:embed="rId1"/>
          <a:stretch>
            <a:fillRect/>
          </a:stretch>
        </p:blipFill>
        <p:spPr>
          <a:xfrm>
            <a:off x="6664797" y="2105185"/>
            <a:ext cx="16877769" cy="8291139"/>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nvSpPr>
        <p:spPr>
          <a:xfrm>
            <a:off x="-21273" y="13410"/>
            <a:ext cx="3882073" cy="24224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4072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数据大屏图层</a:t>
            </a:r>
            <a:endPar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pic>
        <p:nvPicPr>
          <p:cNvPr id="3" name="图片 2"/>
          <p:cNvPicPr>
            <a:picLocks noChangeAspect="1"/>
          </p:cNvPicPr>
          <p:nvPr/>
        </p:nvPicPr>
        <p:blipFill>
          <a:blip r:embed="rId1"/>
          <a:stretch>
            <a:fillRect/>
          </a:stretch>
        </p:blipFill>
        <p:spPr>
          <a:xfrm>
            <a:off x="4146868" y="2844165"/>
            <a:ext cx="16090265" cy="10203815"/>
          </a:xfrm>
          <a:prstGeom prst="rect">
            <a:avLst/>
          </a:prstGeom>
        </p:spPr>
      </p:pic>
      <p:sp>
        <p:nvSpPr>
          <p:cNvPr id="7" name="文本框 6"/>
          <p:cNvSpPr txBox="1"/>
          <p:nvPr/>
        </p:nvSpPr>
        <p:spPr>
          <a:xfrm>
            <a:off x="3802380" y="1587500"/>
            <a:ext cx="1677924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任意组件在数据大屏上均会形成一个图层，图层之间可进行组合、批量复制、批量移动等。</a:t>
            </a:r>
            <a:endPar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p:nvPr/>
        </p:nvSpPr>
        <p:spPr>
          <a:xfrm>
            <a:off x="-21273" y="-9450"/>
            <a:ext cx="3805873" cy="24224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4072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数据大屏素材</a:t>
            </a:r>
            <a:endPar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sp>
        <p:nvSpPr>
          <p:cNvPr id="7" name="文本框 6"/>
          <p:cNvSpPr txBox="1"/>
          <p:nvPr/>
        </p:nvSpPr>
        <p:spPr>
          <a:xfrm>
            <a:off x="5792470" y="1587818"/>
            <a:ext cx="1279906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数据大屏提供边框、图标等素材，旨在让数据大屏的美观度更加丰富。</a:t>
            </a:r>
            <a:endPar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5" name="图片 4"/>
          <p:cNvPicPr>
            <a:picLocks noChangeAspect="1"/>
          </p:cNvPicPr>
          <p:nvPr/>
        </p:nvPicPr>
        <p:blipFill>
          <a:blip r:embed="rId1"/>
          <a:stretch>
            <a:fillRect/>
          </a:stretch>
        </p:blipFill>
        <p:spPr>
          <a:xfrm>
            <a:off x="4686300" y="3098180"/>
            <a:ext cx="15011400" cy="9519424"/>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矩形"/>
          <p:cNvSpPr/>
          <p:nvPr/>
        </p:nvSpPr>
        <p:spPr>
          <a:xfrm>
            <a:off x="-21589" y="-8891"/>
            <a:ext cx="10651490" cy="241935"/>
          </a:xfrm>
          <a:prstGeom prst="rect">
            <a:avLst/>
          </a:prstGeom>
          <a:solidFill>
            <a:srgbClr val="0A7BE0"/>
          </a:solidFill>
          <a:ln w="12700">
            <a:miter lim="400000"/>
          </a:ln>
        </p:spPr>
        <p:txBody>
          <a:bodyPr lIns="45719" rIns="45719" anchor="ctr"/>
          <a:lstStyle/>
          <a:p>
            <a:pPr defTabSz="914400">
              <a:defRPr sz="2400">
                <a:solidFill>
                  <a:srgbClr val="0A7BE0"/>
                </a:solidFill>
                <a:latin typeface="Calibri"/>
                <a:ea typeface="Calibri"/>
                <a:cs typeface="Calibri"/>
                <a:sym typeface="Calibri"/>
              </a:defRPr>
            </a:pPr>
            <a:endParaRPr sz="3200"/>
          </a:p>
        </p:txBody>
      </p:sp>
      <p:sp>
        <p:nvSpPr>
          <p:cNvPr id="259" name="更轻量"/>
          <p:cNvSpPr txBox="1"/>
          <p:nvPr/>
        </p:nvSpPr>
        <p:spPr>
          <a:xfrm>
            <a:off x="16510" y="255905"/>
            <a:ext cx="11424285" cy="955675"/>
          </a:xfrm>
          <a:prstGeom prst="rect">
            <a:avLst/>
          </a:prstGeom>
          <a:ln w="12700">
            <a:miter lim="400000"/>
          </a:ln>
        </p:spPr>
        <p:txBody>
          <a:bodyPr lIns="0" tIns="0" rIns="0" bIns="0"/>
          <a:lstStyle>
            <a:lvl1pPr algn="l" defTabSz="914400">
              <a:defRPr sz="5000">
                <a:solidFill>
                  <a:srgbClr val="0A7BE0"/>
                </a:solidFill>
              </a:defRPr>
            </a:lvl1pPr>
          </a:lstStyle>
          <a:p>
            <a:r>
              <a:rPr lang="zh-CN" b="0" dirty="0">
                <a:latin typeface="阿里巴巴普惠体 3.0" panose="00020600040101010101" charset="-122"/>
                <a:ea typeface="阿里巴巴普惠体 3.0" panose="00020600040101010101" charset="-122"/>
                <a:cs typeface="Alibaba PuHuiTi Medium" pitchFamily="18" charset="-122"/>
              </a:rPr>
              <a:t>从其它角度：仪表板和数据大屏的区别</a:t>
            </a:r>
            <a:endParaRPr lang="zh-CN" b="0" dirty="0">
              <a:latin typeface="阿里巴巴普惠体 3.0" panose="00020600040101010101" charset="-122"/>
              <a:ea typeface="阿里巴巴普惠体 3.0" panose="00020600040101010101" charset="-122"/>
              <a:cs typeface="Alibaba PuHuiTi Medium" pitchFamily="18" charset="-122"/>
            </a:endParaRPr>
          </a:p>
        </p:txBody>
      </p:sp>
      <p:pic>
        <p:nvPicPr>
          <p:cNvPr id="2" name="图片 1"/>
          <p:cNvPicPr>
            <a:picLocks noChangeAspect="1"/>
          </p:cNvPicPr>
          <p:nvPr/>
        </p:nvPicPr>
        <p:blipFill>
          <a:blip r:embed="rId1"/>
          <a:stretch>
            <a:fillRect/>
          </a:stretch>
        </p:blipFill>
        <p:spPr>
          <a:xfrm>
            <a:off x="1809115" y="2244725"/>
            <a:ext cx="20765770" cy="1011364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139758" y="5369243"/>
            <a:ext cx="18104485" cy="1961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rPr>
              <a:t>实验七：基于实验五准备的数据集在 DataEase 上</a:t>
            </a:r>
            <a:endPar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a:p>
            <a:pPr algn="ctr">
              <a:lnSpc>
                <a:spcPct val="180000"/>
              </a:lnSpc>
              <a:buFont typeface="+mj-lt"/>
            </a:pPr>
            <a:r>
              <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rPr>
              <a:t>完成门店销售驾驶舱的制作</a:t>
            </a:r>
            <a:endParaRPr kumimoji="0" lang="zh-CN" altLang="en-US" sz="48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cs typeface="+mn-lt"/>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实验七</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288030" y="1041400"/>
            <a:ext cx="19019520" cy="104235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algn="l">
              <a:lnSpc>
                <a:spcPct val="150000"/>
              </a:lnSpc>
            </a:pPr>
            <a:endParaRPr kumimoji="0" lang="zh-CN" altLang="en-US" sz="5400" b="0" i="0" u="none" strike="noStrike" cap="none" spc="0" normalizeH="0" baseline="0" dirty="0">
              <a:ln>
                <a:noFill/>
              </a:ln>
              <a:solidFill>
                <a:schemeClr val="tx1">
                  <a:lumMod val="65000"/>
                  <a:lumOff val="35000"/>
                </a:schemeClr>
              </a:solidFill>
              <a:effectLst/>
              <a:uFillTx/>
              <a:latin typeface="PingFang SC" panose="020B0400000000000000" pitchFamily="34" charset="-122"/>
              <a:ea typeface="PingFang SC" panose="020B0400000000000000" pitchFamily="34" charset="-122"/>
              <a:sym typeface="Helvetica Neue" panose="02000503000000020004"/>
            </a:endParaRPr>
          </a:p>
        </p:txBody>
      </p:sp>
      <p:sp>
        <p:nvSpPr>
          <p:cNvPr id="4" name="文本框 3"/>
          <p:cNvSpPr txBox="1"/>
          <p:nvPr>
            <p:custDataLst>
              <p:tags r:id="rId2"/>
            </p:custDataLst>
          </p:nvPr>
        </p:nvSpPr>
        <p:spPr>
          <a:xfrm>
            <a:off x="3525520" y="1542416"/>
            <a:ext cx="18782030" cy="94881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实验目的</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熟练掌握</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的</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视图制作。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熟练掌握</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的仪表板制作。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rPr>
              <a:t>实验前提</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数据可视化分析工具的视图操作。</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了解</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 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数据可视化分析工具的仪表板操作</a:t>
            </a:r>
            <a:r>
              <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rPr>
              <a:t>。</a:t>
            </a:r>
            <a:endParaRPr lang="zh-CN" altLang="en-US" sz="48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a:p>
            <a:pPr marL="1371600" lvl="1" indent="-914400" algn="l">
              <a:lnSpc>
                <a:spcPct val="13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熟练掌握前期实验中制作的门店销售驾驶舱的数据集。</a:t>
            </a:r>
            <a:endPar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80000"/>
              </a:lnSpc>
              <a:buFont typeface="+mj-lt"/>
              <a:buAutoNum type="arabicPeriod"/>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实验内容</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0" lvl="1" indent="0" algn="l">
              <a:lnSpc>
                <a:spcPct val="130000"/>
              </a:lnSpc>
              <a:buFont typeface="+mj-lt"/>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基于实验五准备的数据集</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在 </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DataEase </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上完成</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制作</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门店销售驾驶舱制作</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endParaRPr>
          </a:p>
        </p:txBody>
      </p:sp>
      <p:sp>
        <p:nvSpPr>
          <p:cNvPr id="2" name="矩形"/>
          <p:cNvSpPr/>
          <p:nvPr>
            <p:custDataLst>
              <p:tags r:id="rId3"/>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3" name="数据可视化对企业的价值"/>
          <p:cNvSpPr txBox="1"/>
          <p:nvPr>
            <p:custDataLst>
              <p:tags r:id="rId4"/>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a:t>
            </a:r>
            <a:r>
              <a:rPr lang="zh-CN" altLang="en-US" dirty="0">
                <a:solidFill>
                  <a:srgbClr val="0C7BE0"/>
                </a:solidFill>
                <a:latin typeface="阿里巴巴普惠体 3.0" panose="00020600040101010101" charset="-122"/>
                <a:ea typeface="阿里巴巴普惠体 3.0" panose="00020600040101010101" charset="-122"/>
                <a:sym typeface="+mn-ea"/>
              </a:rPr>
              <a:t>七</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仪表板"/>
          <p:cNvSpPr txBox="1"/>
          <p:nvPr/>
        </p:nvSpPr>
        <p:spPr>
          <a:xfrm>
            <a:off x="10894580" y="1440000"/>
            <a:ext cx="2594840" cy="1104900"/>
          </a:xfrm>
          <a:prstGeom prst="rect">
            <a:avLst/>
          </a:prstGeom>
          <a:ln w="12700">
            <a:miter lim="400000"/>
          </a:ln>
        </p:spPr>
        <p:txBody>
          <a:bodyPr tIns="91439" bIns="91439">
            <a:spAutoFit/>
          </a:bodyPr>
          <a:lstStyle>
            <a:lvl1pPr indent="0" defTabSz="1828800">
              <a:defRPr sz="6000" b="1">
                <a:solidFill>
                  <a:srgbClr val="5E5E5E"/>
                </a:solidFill>
                <a:latin typeface="Helvetica"/>
                <a:ea typeface="Helvetica"/>
                <a:cs typeface="Helvetica"/>
                <a:sym typeface="Helvetica"/>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sz="6000" b="0" i="0" u="none" strike="noStrike" kern="0" cap="none" spc="0" normalizeH="0" baseline="0" noProof="0" dirty="0">
                <a:ln>
                  <a:noFill/>
                </a:ln>
                <a:solidFill>
                  <a:srgbClr val="5E5E5E">
                    <a:lumMod val="50000"/>
                  </a:srgbClr>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仪表板</a:t>
            </a:r>
            <a:endParaRPr kumimoji="0" sz="6000" b="0" i="0" u="none" strike="noStrike" kern="0" cap="none" spc="0" normalizeH="0" baseline="0" noProof="0" dirty="0">
              <a:ln>
                <a:noFill/>
              </a:ln>
              <a:solidFill>
                <a:srgbClr val="5E5E5E">
                  <a:lumMod val="50000"/>
                </a:srgbClr>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471" name="所见即所得，支持多种主题，支持一键分享"/>
          <p:cNvSpPr txBox="1"/>
          <p:nvPr/>
        </p:nvSpPr>
        <p:spPr>
          <a:xfrm>
            <a:off x="5903764" y="2657150"/>
            <a:ext cx="13100050" cy="1578610"/>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50000"/>
              </a:lnSpc>
              <a:spcBef>
                <a:spcPts val="0"/>
              </a:spcBef>
              <a:spcAft>
                <a:spcPts val="0"/>
              </a:spcAft>
              <a:buClrTx/>
              <a:buSzTx/>
              <a:buFontTx/>
              <a:buNone/>
              <a:defRPr/>
            </a:pPr>
            <a:r>
              <a:rPr kumimoji="0" lang="zh-CN" altLang="en-US"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支持元素自动挤压占位，方便用户快速编辑，同时支持设置移动端布局</a:t>
            </a:r>
            <a:endParaRPr kumimoji="0" lang="en-US" altLang="zh-CN"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a:p>
            <a:pPr marL="0" marR="0" lvl="0" indent="0" algn="ctr" defTabSz="457200" rtl="0" eaLnBrk="1" fontAlgn="auto" latinLnBrk="0" hangingPunct="0">
              <a:lnSpc>
                <a:spcPct val="150000"/>
              </a:lnSpc>
              <a:spcBef>
                <a:spcPts val="0"/>
              </a:spcBef>
              <a:spcAft>
                <a:spcPts val="0"/>
              </a:spcAft>
              <a:buClrTx/>
              <a:buSzTx/>
              <a:buFontTx/>
              <a:buNone/>
              <a:defRPr/>
            </a:pPr>
            <a:r>
              <a:rPr kumimoji="0" lang="zh-CN" altLang="en-US"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通常偏向于静态或定期更新，适用于日常分析与制作各项业务数据报告等</a:t>
            </a:r>
            <a:endParaRPr kumimoji="0" lang="zh-CN" altLang="en-US"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13" name="所见即所得，支持多种主题，支持一键分享"/>
          <p:cNvSpPr txBox="1"/>
          <p:nvPr/>
        </p:nvSpPr>
        <p:spPr>
          <a:xfrm>
            <a:off x="8547931" y="12231002"/>
            <a:ext cx="1097915" cy="59372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PC</a:t>
            </a:r>
            <a:r>
              <a:rPr kumimoji="0" lang="zh-CN" altLang="en-US" sz="3200" b="0" i="0" u="none" strike="noStrike" kern="0" cap="none" spc="0" normalizeH="0" baseline="0" noProof="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 端</a:t>
            </a:r>
            <a:endParaRPr kumimoji="0" sz="3200" b="0" i="0" u="none" strike="noStrike" kern="0" cap="none" spc="0" normalizeH="0" baseline="0" noProof="0" dirty="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sp>
        <p:nvSpPr>
          <p:cNvPr id="14" name="所见即所得，支持多种主题，支持一键分享"/>
          <p:cNvSpPr txBox="1"/>
          <p:nvPr/>
        </p:nvSpPr>
        <p:spPr>
          <a:xfrm>
            <a:off x="17929573" y="12231002"/>
            <a:ext cx="1320800" cy="593725"/>
          </a:xfrm>
          <a:prstGeom prst="rect">
            <a:avLst/>
          </a:prstGeom>
          <a:ln w="12700">
            <a:miter lim="400000"/>
          </a:ln>
        </p:spPr>
        <p:txBody>
          <a:bodyPr wrap="none" lIns="50800" tIns="50800" rIns="50800" bIns="50800" anchor="ctr">
            <a:spAutoFit/>
          </a:bodyPr>
          <a:lstStyle>
            <a:lvl1pPr indent="0" algn="ctr" defTabSz="457200">
              <a:defRPr sz="3300">
                <a:solidFill>
                  <a:srgbClr val="929292"/>
                </a:solidFill>
                <a:latin typeface="Helvetica"/>
                <a:ea typeface="Helvetica"/>
                <a:cs typeface="Helvetica"/>
                <a:sym typeface="Helvetica"/>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zh-CN" altLang="en-US" sz="3200" b="0" i="0" u="none" strike="noStrike" kern="0" cap="none" spc="0" normalizeH="0" baseline="0" noProof="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rPr>
              <a:t>移动端</a:t>
            </a:r>
            <a:endParaRPr kumimoji="0" lang="zh-CN" altLang="en-US" sz="3200" b="0" i="0" u="none" strike="noStrike" kern="0" cap="none" spc="0" normalizeH="0" baseline="0" noProof="0">
              <a:ln>
                <a:noFill/>
              </a:ln>
              <a:solidFill>
                <a:srgbClr val="929292"/>
              </a:solidFill>
              <a:effectLst/>
              <a:uLnTx/>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a:endParaRPr>
          </a:p>
        </p:txBody>
      </p:sp>
      <p:pic>
        <p:nvPicPr>
          <p:cNvPr id="4" name="图片 3"/>
          <p:cNvPicPr>
            <a:picLocks noChangeAspect="1"/>
          </p:cNvPicPr>
          <p:nvPr/>
        </p:nvPicPr>
        <p:blipFill>
          <a:blip r:embed="rId1"/>
          <a:stretch>
            <a:fillRect/>
          </a:stretch>
        </p:blipFill>
        <p:spPr>
          <a:xfrm>
            <a:off x="2291579" y="5006536"/>
            <a:ext cx="13610617" cy="7521328"/>
          </a:xfrm>
          <a:prstGeom prst="rect">
            <a:avLst/>
          </a:prstGeom>
        </p:spPr>
      </p:pic>
      <p:pic>
        <p:nvPicPr>
          <p:cNvPr id="8" name="图片 7" descr="图形用户界面, 应用程序&#10;&#10;描述已自动生成"/>
          <p:cNvPicPr>
            <a:picLocks noChangeAspect="1"/>
          </p:cNvPicPr>
          <p:nvPr/>
        </p:nvPicPr>
        <p:blipFill>
          <a:blip r:embed="rId2"/>
          <a:stretch>
            <a:fillRect/>
          </a:stretch>
        </p:blipFill>
        <p:spPr>
          <a:xfrm>
            <a:off x="16429879" y="4950060"/>
            <a:ext cx="4320187" cy="7577804"/>
          </a:xfrm>
          <a:prstGeom prst="rect">
            <a:avLst/>
          </a:prstGeom>
        </p:spPr>
      </p:pic>
      <p:sp>
        <p:nvSpPr>
          <p:cNvPr id="2" name="矩形"/>
          <p:cNvSpPr/>
          <p:nvPr/>
        </p:nvSpPr>
        <p:spPr>
          <a:xfrm>
            <a:off x="-21273" y="-9452"/>
            <a:ext cx="1836000" cy="242247"/>
          </a:xfrm>
          <a:prstGeom prst="rect">
            <a:avLst/>
          </a:prstGeom>
          <a:solidFill>
            <a:srgbClr val="0C7BE0"/>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sz="2400" b="1">
                <a:solidFill>
                  <a:srgbClr val="0A7BE0"/>
                </a:solidFill>
                <a:latin typeface="Calibri"/>
                <a:ea typeface="Calibri"/>
                <a:cs typeface="Calibri"/>
                <a:sym typeface="Calibri"/>
              </a:defRPr>
            </a:pPr>
            <a:endParaRPr kumimoji="0" sz="2400" b="1" i="0" u="none" strike="noStrike" kern="0" cap="none" spc="0" normalizeH="0" baseline="0" noProof="0" dirty="0">
              <a:ln>
                <a:noFill/>
              </a:ln>
              <a:solidFill>
                <a:srgbClr val="0A7BE0"/>
              </a:solidFill>
              <a:effectLst/>
              <a:uLnTx/>
              <a:uFillTx/>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sym typeface="Calibri"/>
            </a:endParaRPr>
          </a:p>
        </p:txBody>
      </p:sp>
      <p:sp>
        <p:nvSpPr>
          <p:cNvPr id="3" name="DataEase 核心概念"/>
          <p:cNvSpPr txBox="1"/>
          <p:nvPr/>
        </p:nvSpPr>
        <p:spPr>
          <a:xfrm>
            <a:off x="16827" y="255654"/>
            <a:ext cx="2794001" cy="955906"/>
          </a:xfrm>
          <a:prstGeom prst="rect">
            <a:avLst/>
          </a:prstGeom>
          <a:ln w="12700">
            <a:miter lim="400000"/>
          </a:ln>
        </p:spPr>
        <p:txBody>
          <a:bodyPr lIns="0" tIns="0" rIns="0" bIns="0"/>
          <a:lstStyle>
            <a:lvl1pPr indent="0" defTabSz="914400">
              <a:defRPr sz="5000" b="1">
                <a:solidFill>
                  <a:schemeClr val="accent1"/>
                </a:solidFill>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lang="zh-CN" altLang="en-US" b="0" dirty="0">
                <a:solidFill>
                  <a:srgbClr val="0A7BE0"/>
                </a:solidFill>
                <a:latin typeface="阿里巴巴普惠体 3.0" panose="00020600040101010101" charset="-122"/>
                <a:ea typeface="阿里巴巴普惠体 3.0" panose="00020600040101010101" charset="-122"/>
                <a:cs typeface="Alibaba PuHuiTi Medium" pitchFamily="18" charset="-122"/>
              </a:rPr>
              <a:t>仪表板</a:t>
            </a:r>
            <a:endParaRPr kumimoji="0" lang="zh-CN" altLang="en-US" b="0" u="none" strike="noStrike" kern="0" cap="none" spc="0" normalizeH="0" baseline="0" noProof="0" dirty="0">
              <a:ln>
                <a:noFill/>
              </a:ln>
              <a:solidFill>
                <a:srgbClr val="0A7BE0"/>
              </a:solidFill>
              <a:effectLst/>
              <a:uLnTx/>
              <a:uFillTx/>
              <a:latin typeface="阿里巴巴普惠体 3.0" panose="00020600040101010101" charset="-122"/>
              <a:ea typeface="阿里巴巴普惠体 3.0" panose="00020600040101010101" charset="-122"/>
              <a:cs typeface="Alibaba PuHuiTi Medium" pitchFamily="18" charset="-122"/>
              <a:sym typeface="Helvetica Neue" panose="02000503000000020004"/>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525520" y="1737043"/>
            <a:ext cx="19467830" cy="99288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4"/>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实验环境</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ea"/>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2</a:t>
            </a: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rPr>
              <a:t> </a:t>
            </a: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个学生组成一个数据可视化小组。</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70000"/>
              </a:lnSpc>
              <a:buFont typeface="+mj-lt"/>
              <a:buAutoNum type="circleNumDbPlain"/>
            </a:pPr>
            <a:r>
              <a:rPr lang="zh-CN" sz="4400" b="0" dirty="0">
                <a:solidFill>
                  <a:schemeClr val="tx1">
                    <a:lumMod val="65000"/>
                    <a:lumOff val="35000"/>
                  </a:schemeClr>
                </a:solidFill>
                <a:latin typeface="阿里巴巴普惠体 3.0" panose="00020600040101010101" charset="-122"/>
                <a:ea typeface="阿里巴巴普惠体 3.0" panose="00020600040101010101" charset="-122"/>
              </a:rPr>
              <a:t>每人或每两人有一台可访问互联网的电脑。</a:t>
            </a:r>
            <a:endParaRPr lang="zh-CN" sz="4400" b="0" dirty="0">
              <a:solidFill>
                <a:schemeClr val="tx1">
                  <a:lumMod val="65000"/>
                  <a:lumOff val="35000"/>
                </a:schemeClr>
              </a:solidFill>
              <a:latin typeface="阿里巴巴普惠体 3.0" panose="00020600040101010101" charset="-122"/>
              <a:ea typeface="阿里巴巴普惠体 3.0" panose="00020600040101010101" charset="-122"/>
            </a:endParaRPr>
          </a:p>
          <a:p>
            <a:pPr marL="914400" indent="-914400" algn="l">
              <a:lnSpc>
                <a:spcPct val="170000"/>
              </a:lnSpc>
              <a:buFont typeface="+mj-lt"/>
              <a:buAutoNum type="arabicPeriod" startAt="4"/>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sym typeface="+mn-ea"/>
              </a:rPr>
              <a:t>参考指标（使用过滤组件及其它组件可作为加分点）</a:t>
            </a:r>
            <a:endParaRPr lang="zh-CN" altLang="en-US" sz="4400" dirty="0">
              <a:solidFill>
                <a:schemeClr val="tx1">
                  <a:lumMod val="65000"/>
                  <a:lumOff val="35000"/>
                </a:schemeClr>
              </a:solidFill>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展示总销售额（万元）。</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展示总毛利润（万元）。</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展示门店数量。</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展示全国门店销售额分布情况。</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371600" lvl="1" indent="-914400" algn="l">
              <a:lnSpc>
                <a:spcPct val="150000"/>
              </a:lnSpc>
              <a:buFont typeface="+mj-ea"/>
              <a:buAutoNum type="circleNumDbPlain"/>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展示全国门店利润分布情况。</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a:t>
            </a:r>
            <a:r>
              <a:rPr lang="zh-CN" altLang="en-US" dirty="0">
                <a:solidFill>
                  <a:srgbClr val="0C7BE0"/>
                </a:solidFill>
                <a:latin typeface="阿里巴巴普惠体 3.0" panose="00020600040101010101" charset="-122"/>
                <a:ea typeface="阿里巴巴普惠体 3.0" panose="00020600040101010101" charset="-122"/>
                <a:sym typeface="+mn-ea"/>
              </a:rPr>
              <a:t>七</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611245" y="3132456"/>
            <a:ext cx="19855815" cy="6475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914400" indent="-914400" algn="l">
              <a:lnSpc>
                <a:spcPct val="170000"/>
              </a:lnSpc>
              <a:buFont typeface="+mj-lt"/>
              <a:buAutoNum type="arabicPeriod" startAt="5"/>
            </a:pPr>
            <a:r>
              <a:rPr lang="zh-CN" altLang="en-US" sz="4800" dirty="0">
                <a:solidFill>
                  <a:schemeClr val="tx1">
                    <a:lumMod val="65000"/>
                    <a:lumOff val="35000"/>
                  </a:schemeClr>
                </a:solidFill>
                <a:latin typeface="阿里巴巴普惠体 3.0" panose="00020600040101010101" charset="-122"/>
                <a:ea typeface="阿里巴巴普惠体 3.0" panose="00020600040101010101" charset="-122"/>
              </a:rPr>
              <a:t>参考指标</a:t>
            </a:r>
            <a:endParaRPr lang="zh-CN" altLang="en-US" sz="4800" dirty="0">
              <a:solidFill>
                <a:schemeClr val="tx1">
                  <a:lumMod val="65000"/>
                  <a:lumOff val="35000"/>
                </a:schemeClr>
              </a:solidFill>
              <a:latin typeface="阿里巴巴普惠体 3.0" panose="00020600040101010101" charset="-122"/>
              <a:ea typeface="阿里巴巴普惠体 3.0" panose="00020600040101010101" charset="-122"/>
            </a:endParaRPr>
          </a:p>
          <a:p>
            <a:pPr marL="1200150" lvl="1" indent="-742950" algn="l">
              <a:lnSpc>
                <a:spcPct val="150000"/>
              </a:lnSpc>
              <a:buFont typeface="+mj-ea"/>
              <a:buAutoNum type="circleNumDbPlain" startAt="6"/>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展示年度销售额最强门店 Top10。</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200150" lvl="1" indent="-742950" algn="l">
              <a:lnSpc>
                <a:spcPct val="150000"/>
              </a:lnSpc>
              <a:buFont typeface="+mj-ea"/>
              <a:buAutoNum type="circleNumDbPlain" startAt="6"/>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展示直营店和加盟店的总利润占比。</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200150" lvl="1" indent="-742950" algn="l">
              <a:lnSpc>
                <a:spcPct val="150000"/>
              </a:lnSpc>
              <a:buFont typeface="+mj-ea"/>
              <a:buAutoNum type="circleNumDbPlain" startAt="6"/>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展示利润月环比变化趋势。</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200150" lvl="1" indent="-742950" algn="l">
              <a:lnSpc>
                <a:spcPct val="150000"/>
              </a:lnSpc>
              <a:buFont typeface="+mj-ea"/>
              <a:buAutoNum type="circleNumDbPlain" startAt="6"/>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展示各商品销量及毛利润情况。</a:t>
            </a:r>
            <a:endParaRPr lang="en-US" altLang="zh-CN" sz="4400" b="0" i="0" dirty="0">
              <a:solidFill>
                <a:schemeClr val="tx1">
                  <a:lumMod val="65000"/>
                  <a:lumOff val="35000"/>
                </a:schemeClr>
              </a:solidFill>
              <a:effectLst/>
              <a:latin typeface="阿里巴巴普惠体 3.0" panose="00020600040101010101" charset="-122"/>
              <a:ea typeface="阿里巴巴普惠体 3.0" panose="00020600040101010101" charset="-122"/>
            </a:endParaRPr>
          </a:p>
          <a:p>
            <a:pPr marL="1200150" lvl="1" indent="-742950" algn="l">
              <a:lnSpc>
                <a:spcPct val="150000"/>
              </a:lnSpc>
              <a:buFont typeface="+mj-ea"/>
              <a:buAutoNum type="circleNumDbPlain" startAt="6"/>
            </a:pPr>
            <a:r>
              <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展示利润及销售额年度变化趋势。</a:t>
            </a:r>
            <a:endParaRPr lang="en-US" altLang="zh-CN" sz="4400" b="0" dirty="0">
              <a:solidFill>
                <a:schemeClr val="tx1">
                  <a:lumMod val="65000"/>
                  <a:lumOff val="35000"/>
                </a:schemeClr>
              </a:solidFill>
              <a:latin typeface="阿里巴巴普惠体 3.0" panose="00020600040101010101" charset="-122"/>
              <a:ea typeface="阿里巴巴普惠体 3.0" panose="00020600040101010101" charset="-122"/>
              <a:sym typeface="+mn-ea"/>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a:t>
            </a:r>
            <a:r>
              <a:rPr lang="zh-CN" altLang="en-US" dirty="0">
                <a:solidFill>
                  <a:srgbClr val="0C7BE0"/>
                </a:solidFill>
                <a:latin typeface="阿里巴巴普惠体 3.0" panose="00020600040101010101" charset="-122"/>
                <a:ea typeface="阿里巴巴普惠体 3.0" panose="00020600040101010101" charset="-122"/>
                <a:sym typeface="+mn-ea"/>
              </a:rPr>
              <a:t>七</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custDataLst>
              <p:tags r:id="rId1"/>
            </p:custDataLst>
          </p:nvPr>
        </p:nvSpPr>
        <p:spPr>
          <a:xfrm>
            <a:off x="3288030" y="1041400"/>
            <a:ext cx="19019520" cy="85477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914400" indent="-914400" algn="l">
              <a:lnSpc>
                <a:spcPct val="180000"/>
              </a:lnSpc>
              <a:buFont typeface="+mj-lt"/>
              <a:buAutoNum type="arabicPeriod" startAt="6"/>
            </a:pPr>
            <a:r>
              <a:rPr lang="zh-CN" altLang="en-US" sz="440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实验结果</a:t>
            </a:r>
            <a:endParaRPr kumimoji="0" lang="zh-CN" altLang="en-US" sz="4400" i="0" u="none" strike="noStrike" cap="none" spc="0" normalizeH="0" baseline="0" dirty="0">
              <a:ln>
                <a:noFill/>
              </a:ln>
              <a:solidFill>
                <a:schemeClr val="tx1">
                  <a:lumMod val="65000"/>
                  <a:lumOff val="3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1371600" lvl="1" indent="-914400" algn="l">
              <a:lnSpc>
                <a:spcPct val="150000"/>
              </a:lnSpc>
              <a:buFont typeface="+mj-ea"/>
              <a:buAutoNum type="circleNumDbPlain"/>
            </a:pP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rPr>
              <a:t>提供</a:t>
            </a:r>
            <a:r>
              <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mn-ea"/>
              </a:rPr>
              <a:t>门店销售驾驶舱仪表板链接。</a:t>
            </a:r>
            <a:endParaRPr lang="zh-CN" altLang="en-US" sz="4400" b="0" dirty="0">
              <a:solidFill>
                <a:schemeClr val="tx1">
                  <a:lumMod val="65000"/>
                  <a:lumOff val="35000"/>
                </a:schemeClr>
              </a:solidFill>
              <a:latin typeface="阿里巴巴普惠体 3.0" panose="00020600040101010101" charset="-122"/>
              <a:ea typeface="阿里巴巴普惠体 3.0" panose="00020600040101010101" charset="-122"/>
              <a:sym typeface="Helvetica Neue" panose="02000503000000020004"/>
            </a:endParaRPr>
          </a:p>
        </p:txBody>
      </p:sp>
      <p:sp>
        <p:nvSpPr>
          <p:cNvPr id="2" name="矩形"/>
          <p:cNvSpPr/>
          <p:nvPr>
            <p:custDataLst>
              <p:tags r:id="rId2"/>
            </p:custDataLst>
          </p:nvPr>
        </p:nvSpPr>
        <p:spPr>
          <a:xfrm>
            <a:off x="-20955" y="-8255"/>
            <a:ext cx="2134872" cy="241935"/>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custDataLst>
              <p:tags r:id="rId3"/>
            </p:custDataLst>
          </p:nvPr>
        </p:nvSpPr>
        <p:spPr>
          <a:xfrm>
            <a:off x="-2781" y="255905"/>
            <a:ext cx="2307831" cy="148145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实验七</a:t>
            </a:r>
            <a:endParaRPr lang="zh-CN" altLang="en-US" sz="5000" dirty="0">
              <a:solidFill>
                <a:srgbClr val="0C7BE0"/>
              </a:solidFill>
              <a:latin typeface="阿里巴巴普惠体 3.0" panose="00020600040101010101" charset="-122"/>
              <a:ea typeface="阿里巴巴普惠体 3.0" panose="00020600040101010101"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p:cNvSpPr/>
          <p:nvPr/>
        </p:nvSpPr>
        <p:spPr>
          <a:xfrm>
            <a:off x="-21270" y="13411"/>
            <a:ext cx="2634933" cy="242244"/>
          </a:xfrm>
          <a:prstGeom prst="rect">
            <a:avLst/>
          </a:prstGeom>
          <a:solidFill>
            <a:srgbClr val="0C7BE0"/>
          </a:solidFill>
          <a:ln w="12700">
            <a:miter lim="400000"/>
          </a:ln>
        </p:spPr>
        <p:txBody>
          <a:bodyPr lIns="45720" rIns="45720" anchor="ctr"/>
          <a:lstStyle/>
          <a:p>
            <a:pPr defTabSz="914400">
              <a:defRPr sz="2400" b="1">
                <a:solidFill>
                  <a:schemeClr val="accent1"/>
                </a:solidFill>
                <a:latin typeface="Calibri"/>
                <a:ea typeface="Calibri"/>
                <a:cs typeface="Calibri"/>
                <a:sym typeface="Calibri"/>
              </a:defRPr>
            </a:pPr>
            <a:endParaRPr sz="2400"/>
          </a:p>
        </p:txBody>
      </p:sp>
      <p:sp>
        <p:nvSpPr>
          <p:cNvPr id="4" name="数据可视化对企业的价值"/>
          <p:cNvSpPr txBox="1"/>
          <p:nvPr/>
        </p:nvSpPr>
        <p:spPr>
          <a:xfrm>
            <a:off x="16828" y="255654"/>
            <a:ext cx="2634932" cy="1481705"/>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sz="5000" dirty="0">
                <a:solidFill>
                  <a:srgbClr val="0C7BE0"/>
                </a:solidFill>
                <a:latin typeface="阿里巴巴普惠体 3.0" panose="00020600040101010101" charset="-122"/>
                <a:ea typeface="阿里巴巴普惠体 3.0" panose="00020600040101010101" charset="-122"/>
              </a:rPr>
              <a:t>实训环境</a:t>
            </a:r>
            <a:endParaRPr lang="zh-CN" altLang="en-US" sz="5000" dirty="0">
              <a:solidFill>
                <a:srgbClr val="0C7BE0"/>
              </a:solidFill>
              <a:latin typeface="阿里巴巴普惠体 3.0" panose="00020600040101010101" charset="-122"/>
              <a:ea typeface="阿里巴巴普惠体 3.0" panose="00020600040101010101" charset="-122"/>
            </a:endParaRPr>
          </a:p>
        </p:txBody>
      </p:sp>
      <p:sp>
        <p:nvSpPr>
          <p:cNvPr id="5" name="文本框 4"/>
          <p:cNvSpPr txBox="1"/>
          <p:nvPr/>
        </p:nvSpPr>
        <p:spPr>
          <a:xfrm>
            <a:off x="2964578" y="256788"/>
            <a:ext cx="12123022" cy="757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00000"/>
              </a:lnSpc>
              <a:spcBef>
                <a:spcPts val="0"/>
              </a:spcBef>
              <a:spcAft>
                <a:spcPts val="0"/>
              </a:spcAft>
              <a:buClrTx/>
              <a:buSzTx/>
              <a:buFontTx/>
              <a:buNone/>
            </a:pPr>
            <a:r>
              <a:rPr lang="en-US" altLang="zh-CN" sz="4000" b="0" dirty="0">
                <a:latin typeface="阿里巴巴普惠体 3.0" panose="00020600040101010101" charset="-122"/>
                <a:ea typeface="阿里巴巴普惠体 3.0" panose="00020600040101010101" charset="-122"/>
                <a:hlinkClick r:id="rId1"/>
              </a:rPr>
              <a:t>http://student.dataease2.fit2cloud.com</a:t>
            </a:r>
            <a:endParaRPr kumimoji="0" lang="en-US" altLang="zh-CN" sz="40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hlinkClick r:id="rId1"/>
            </a:endParaRPr>
          </a:p>
        </p:txBody>
      </p:sp>
      <p:sp>
        <p:nvSpPr>
          <p:cNvPr id="6" name="文本框 5"/>
          <p:cNvSpPr txBox="1"/>
          <p:nvPr/>
        </p:nvSpPr>
        <p:spPr>
          <a:xfrm>
            <a:off x="556895" y="3366453"/>
            <a:ext cx="5162550" cy="1619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用户名：学号</a:t>
            </a:r>
            <a:endParaRPr kumimoji="0" lang="en-US" altLang="zh-CN"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zh-CN" altLang="en-US" sz="3200" b="0" dirty="0">
                <a:latin typeface="阿里巴巴普惠体 3.0" panose="00020600040101010101" charset="-122"/>
                <a:ea typeface="阿里巴巴普惠体 3.0" panose="00020600040101010101" charset="-122"/>
              </a:rPr>
              <a:t>密码：</a:t>
            </a:r>
            <a:r>
              <a:rPr lang="zh-CN" altLang="en-US" sz="3200" b="0" dirty="0">
                <a:latin typeface="阿里巴巴普惠体 3.0" panose="00020600040101010101" charset="-122"/>
                <a:ea typeface="阿里巴巴普惠体 3.0" panose="00020600040101010101" charset="-122"/>
                <a:sym typeface="+mn-ea"/>
              </a:rPr>
              <a:t>DataEase@123456</a:t>
            </a:r>
            <a:endParaRPr kumimoji="0" lang="zh-CN" altLang="en-US" sz="3200"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mn-ea"/>
            </a:endParaRPr>
          </a:p>
        </p:txBody>
      </p:sp>
      <p:sp>
        <p:nvSpPr>
          <p:cNvPr id="7" name="文本框 6"/>
          <p:cNvSpPr txBox="1"/>
          <p:nvPr/>
        </p:nvSpPr>
        <p:spPr>
          <a:xfrm>
            <a:off x="556895" y="6569393"/>
            <a:ext cx="5745051"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修改密码；</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创建数据集文件夹：</a:t>
            </a:r>
            <a:r>
              <a:rPr lang="zh-CN" altLang="en-US" sz="3200" b="0" dirty="0">
                <a:latin typeface="阿里巴巴普惠体 3.0" panose="00020600040101010101" charset="-122"/>
                <a:ea typeface="阿里巴巴普惠体 3.0" panose="00020600040101010101" charset="-122"/>
                <a:sym typeface="+mn-ea"/>
              </a:rPr>
              <a:t>学校简称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专业名称</a:t>
            </a:r>
            <a:r>
              <a:rPr lang="en-US" altLang="zh-CN" sz="3200" b="0" dirty="0">
                <a:latin typeface="阿里巴巴普惠体 3.0" panose="00020600040101010101" charset="-122"/>
                <a:ea typeface="阿里巴巴普惠体 3.0" panose="00020600040101010101" charset="-122"/>
                <a:sym typeface="+mn-ea"/>
              </a:rPr>
              <a:t>-</a:t>
            </a:r>
            <a:r>
              <a:rPr lang="zh-CN" altLang="en-US" sz="3200" b="0" dirty="0">
                <a:latin typeface="阿里巴巴普惠体 3.0" panose="00020600040101010101" charset="-122"/>
                <a:ea typeface="阿里巴巴普惠体 3.0" panose="00020600040101010101" charset="-122"/>
                <a:sym typeface="+mn-ea"/>
              </a:rPr>
              <a:t>学号</a:t>
            </a:r>
            <a:r>
              <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a:p>
            <a:pPr marL="457200" marR="0" indent="-457200" algn="l" defTabSz="821690" rtl="0" fontAlgn="auto" latinLnBrk="0" hangingPunct="0">
              <a:lnSpc>
                <a:spcPct val="150000"/>
              </a:lnSpc>
              <a:spcBef>
                <a:spcPts val="0"/>
              </a:spcBef>
              <a:spcAft>
                <a:spcPts val="0"/>
              </a:spcAft>
              <a:buClrTx/>
              <a:buSzTx/>
              <a:buFont typeface="Wingdings" panose="05000000000000000000" pitchFamily="2" charset="2"/>
              <a:buChar char="ü"/>
            </a:pPr>
            <a:r>
              <a:rPr lang="zh-CN" altLang="en-US" sz="3200" b="0" dirty="0">
                <a:latin typeface="阿里巴巴普惠体 3.0" panose="00020600040101010101" charset="-122"/>
                <a:ea typeface="阿里巴巴普惠体 3.0" panose="00020600040101010101" charset="-122"/>
              </a:rPr>
              <a:t>创建仪表板文件夹：学校简称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专业名称</a:t>
            </a:r>
            <a:r>
              <a:rPr lang="en-US" altLang="zh-CN" sz="3200" b="0" dirty="0">
                <a:latin typeface="阿里巴巴普惠体 3.0" panose="00020600040101010101" charset="-122"/>
                <a:ea typeface="阿里巴巴普惠体 3.0" panose="00020600040101010101" charset="-122"/>
              </a:rPr>
              <a:t>-</a:t>
            </a:r>
            <a:r>
              <a:rPr lang="zh-CN" altLang="en-US" sz="3200" b="0" dirty="0">
                <a:latin typeface="阿里巴巴普惠体 3.0" panose="00020600040101010101" charset="-122"/>
                <a:ea typeface="阿里巴巴普惠体 3.0" panose="00020600040101010101" charset="-122"/>
              </a:rPr>
              <a:t>学号。</a:t>
            </a:r>
            <a:endParaRPr kumimoji="0" lang="zh-CN" altLang="en-US" sz="3200" b="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pic>
        <p:nvPicPr>
          <p:cNvPr id="8" name="图片 7"/>
          <p:cNvPicPr>
            <a:picLocks noChangeAspect="1"/>
          </p:cNvPicPr>
          <p:nvPr>
            <p:custDataLst>
              <p:tags r:id="rId2"/>
            </p:custDataLst>
          </p:nvPr>
        </p:nvPicPr>
        <p:blipFill>
          <a:blip r:embed="rId3"/>
          <a:stretch>
            <a:fillRect/>
          </a:stretch>
        </p:blipFill>
        <p:spPr>
          <a:xfrm>
            <a:off x="6701790" y="2743835"/>
            <a:ext cx="16836390" cy="884491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PT封底】DataEase 2023（无文字）-1920X1080.jpg" descr="【PPT封底】DataEase 2023（无文字）-1920X1080.jpg"/>
          <p:cNvPicPr>
            <a:picLocks noChangeAspect="1"/>
          </p:cNvPicPr>
          <p:nvPr>
            <p:custDataLst>
              <p:tags r:id="rId1"/>
            </p:custDataLst>
          </p:nvPr>
        </p:nvPicPr>
        <p:blipFill>
          <a:blip r:embed="rId2"/>
          <a:stretch>
            <a:fillRect/>
          </a:stretch>
        </p:blipFill>
        <p:spPr>
          <a:xfrm>
            <a:off x="0" y="-1"/>
            <a:ext cx="24384000" cy="13716001"/>
          </a:xfrm>
          <a:prstGeom prst="rect">
            <a:avLst/>
          </a:prstGeom>
          <a:ln w="12700">
            <a:miter lim="400000"/>
            <a:headEnd/>
            <a:tailEnd/>
          </a:ln>
        </p:spPr>
      </p:pic>
      <p:sp>
        <p:nvSpPr>
          <p:cNvPr id="594" name="文本框 5"/>
          <p:cNvSpPr txBox="1"/>
          <p:nvPr/>
        </p:nvSpPr>
        <p:spPr>
          <a:xfrm>
            <a:off x="6910070" y="5500370"/>
            <a:ext cx="10564495" cy="673735"/>
          </a:xfrm>
          <a:prstGeom prst="rect">
            <a:avLst/>
          </a:prstGeom>
          <a:ln w="12700">
            <a:miter lim="400000"/>
          </a:ln>
        </p:spPr>
        <p:txBody>
          <a:bodyPr wrap="square" tIns="91439" bIns="91439">
            <a:spAutoFit/>
          </a:bodyPr>
          <a:lstStyle/>
          <a:p>
            <a:pPr indent="0" algn="ctr" defTabSz="1828800">
              <a:defRPr sz="12000" b="1">
                <a:solidFill>
                  <a:srgbClr val="5E5E5E"/>
                </a:solidFill>
                <a:latin typeface="Trebuchet MS" panose="020B0703020202090204"/>
                <a:ea typeface="Trebuchet MS" panose="020B0703020202090204"/>
                <a:cs typeface="Trebuchet MS" panose="020B0703020202090204"/>
                <a:sym typeface="Trebuchet MS" panose="020B0703020202090204"/>
              </a:defRPr>
            </a:pPr>
            <a:r>
              <a:rPr sz="3200" dirty="0">
                <a:latin typeface="阿里巴巴普惠体 3.0" panose="00020600040101010101" charset="-122"/>
                <a:ea typeface="阿里巴巴普惠体 3.0" panose="00020600040101010101" charset="-122"/>
                <a:cs typeface="Alibaba PuHuiTi 3.0 55 Regular" panose="00020600040101010101" pitchFamily="18" charset="-122"/>
              </a:rPr>
              <a:t>THANK YOU</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6" name="文本框 13"/>
          <p:cNvSpPr txBox="1"/>
          <p:nvPr/>
        </p:nvSpPr>
        <p:spPr>
          <a:xfrm>
            <a:off x="9336562" y="9430074"/>
            <a:ext cx="4889501" cy="673735"/>
          </a:xfrm>
          <a:prstGeom prst="rect">
            <a:avLst/>
          </a:prstGeom>
          <a:ln w="12700">
            <a:miter lim="400000"/>
          </a:ln>
        </p:spPr>
        <p:txBody>
          <a:bodyPr tIns="91439" bIns="91439">
            <a:spAutoFit/>
          </a:bodyPr>
          <a:lstStyle>
            <a:lvl1pPr indent="0" defTabSz="1828800">
              <a:defRPr sz="3600">
                <a:solidFill>
                  <a:srgbClr val="5E5E5E"/>
                </a:solidFill>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www.fit2cloud.com</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7" name="文本框 13"/>
          <p:cNvSpPr txBox="1"/>
          <p:nvPr/>
        </p:nvSpPr>
        <p:spPr>
          <a:xfrm>
            <a:off x="9972715" y="10110536"/>
            <a:ext cx="3617194" cy="673735"/>
          </a:xfrm>
          <a:prstGeom prst="rect">
            <a:avLst/>
          </a:prstGeom>
          <a:ln w="12700">
            <a:miter lim="400000"/>
          </a:ln>
        </p:spPr>
        <p:txBody>
          <a:bodyPr wrap="square" tIns="91439" bIns="91439">
            <a:spAutoFit/>
          </a:bodyPr>
          <a:lstStyle>
            <a:lvl1pPr indent="0" defTabSz="1828800">
              <a:defRPr sz="3600">
                <a:solidFill>
                  <a:srgbClr val="5E5E5E"/>
                </a:solidFill>
                <a:latin typeface="Helvetica"/>
                <a:ea typeface="Helvetica"/>
                <a:cs typeface="Helvetica"/>
                <a:sym typeface="Helvetica"/>
              </a:defRPr>
            </a:lvl1pPr>
          </a:lstStyle>
          <a:p>
            <a:pPr algn="ctr"/>
            <a:r>
              <a:rPr sz="3200" dirty="0">
                <a:latin typeface="阿里巴巴普惠体 3.0" panose="00020600040101010101" charset="-122"/>
                <a:ea typeface="阿里巴巴普惠体 3.0" panose="00020600040101010101" charset="-122"/>
                <a:cs typeface="Alibaba PuHuiTi 3.0 55 Regular" panose="00020600040101010101" pitchFamily="18" charset="-122"/>
              </a:rPr>
              <a:t>400-052-0755</a:t>
            </a:r>
            <a:endParaRPr sz="32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sp>
        <p:nvSpPr>
          <p:cNvPr id="598" name="电话"/>
          <p:cNvSpPr/>
          <p:nvPr/>
        </p:nvSpPr>
        <p:spPr>
          <a:xfrm>
            <a:off x="9580039" y="10193182"/>
            <a:ext cx="508109" cy="508135"/>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929292"/>
          </a:solidFill>
          <a:ln w="12700">
            <a:miter lim="400000"/>
          </a:ln>
        </p:spPr>
        <p:txBody>
          <a:bodyPr lIns="71437" tIns="71437" rIns="71437" bIns="71437" anchor="ctr"/>
          <a:lstStyle/>
          <a:p>
            <a:pPr indent="0" algn="ctr">
              <a:defRPr sz="3000" b="1">
                <a:solidFill>
                  <a:srgbClr val="FFFFFF"/>
                </a:solidFill>
                <a:latin typeface="Helvetica"/>
                <a:ea typeface="Helvetica"/>
                <a:cs typeface="Helvetica"/>
                <a:sym typeface="Helvetica"/>
              </a:defRPr>
            </a:pPr>
            <a:endParaRPr sz="3200" dirty="0">
              <a:latin typeface="Alibaba PuHuiTi 3.0 55 Regular" panose="00020600040101010101" pitchFamily="18" charset="-122"/>
              <a:ea typeface="Alibaba PuHuiTi 3.0 55 Regular" panose="00020600040101010101" pitchFamily="18" charset="-122"/>
              <a:cs typeface="Alibaba PuHuiTi 3.0 55 Regular" panose="00020600040101010101" pitchFamily="18" charset="-122"/>
            </a:endParaRPr>
          </a:p>
        </p:txBody>
      </p:sp>
      <p:pic>
        <p:nvPicPr>
          <p:cNvPr id="599" name="图像" descr="图像"/>
          <p:cNvPicPr/>
          <p:nvPr/>
        </p:nvPicPr>
        <p:blipFill>
          <a:blip r:embed="rId3"/>
          <a:stretch>
            <a:fillRect/>
          </a:stretch>
        </p:blipFill>
        <p:spPr>
          <a:xfrm>
            <a:off x="20755382" y="9313286"/>
            <a:ext cx="2643505" cy="2559685"/>
          </a:xfrm>
          <a:prstGeom prst="rect">
            <a:avLst/>
          </a:prstGeom>
          <a:ln w="12700">
            <a:miter lim="400000"/>
            <a:headEnd/>
            <a:tailEnd/>
          </a:ln>
        </p:spPr>
      </p:pic>
      <p:sp>
        <p:nvSpPr>
          <p:cNvPr id="600" name="文本框 15"/>
          <p:cNvSpPr txBox="1"/>
          <p:nvPr/>
        </p:nvSpPr>
        <p:spPr>
          <a:xfrm>
            <a:off x="5287645" y="10839450"/>
            <a:ext cx="11684000" cy="1166495"/>
          </a:xfrm>
          <a:prstGeom prst="rect">
            <a:avLst/>
          </a:prstGeom>
          <a:ln w="12700">
            <a:miter lim="400000"/>
          </a:ln>
        </p:spPr>
        <p:txBody>
          <a:bodyPr wrap="square" tIns="91439" bIns="91439">
            <a:spAutoFit/>
          </a:bodyPr>
          <a:lstStyle/>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    北京 · 上海 · 深圳 · 广州 · 南京 · 杭州 · 苏州 · 武汉</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a:p>
            <a:pPr indent="0" algn="ctr" defTabSz="1828800">
              <a:defRPr sz="3200">
                <a:solidFill>
                  <a:srgbClr val="5E5E5E"/>
                </a:solidFill>
                <a:latin typeface="Helvetica"/>
                <a:ea typeface="Helvetica"/>
                <a:cs typeface="Helvetica"/>
                <a:sym typeface="Helvetica"/>
              </a:defRPr>
            </a:pPr>
            <a:r>
              <a:rPr sz="1800" dirty="0">
                <a:latin typeface="阿里巴巴普惠体 3.0" panose="00020600040101010101" charset="-122"/>
                <a:ea typeface="阿里巴巴普惠体 3.0" panose="00020600040101010101" charset="-122"/>
                <a:cs typeface="Alibaba PuHuiTi 3.0 55 Regular" panose="00020600040101010101" pitchFamily="18" charset="-122"/>
              </a:rPr>
              <a:t>成都 · 西安 · 长沙 · 济南 · 青岛 · 郑州 · 厦门 · 合肥 · 重庆</a:t>
            </a:r>
            <a:endParaRPr sz="1800" dirty="0">
              <a:latin typeface="阿里巴巴普惠体 3.0" panose="00020600040101010101" charset="-122"/>
              <a:ea typeface="阿里巴巴普惠体 3.0" panose="00020600040101010101" charset="-122"/>
              <a:cs typeface="Alibaba PuHuiTi 3.0 55 Regular" panose="00020600040101010101" pitchFamily="18" charset="-122"/>
            </a:endParaRPr>
          </a:p>
        </p:txBody>
      </p:sp>
      <p:pic>
        <p:nvPicPr>
          <p:cNvPr id="4" name="图片 3"/>
          <p:cNvPicPr>
            <a:picLocks noChangeAspect="1"/>
          </p:cNvPicPr>
          <p:nvPr/>
        </p:nvPicPr>
        <p:blipFill>
          <a:blip r:embed="rId4"/>
          <a:stretch>
            <a:fillRect/>
          </a:stretch>
        </p:blipFill>
        <p:spPr>
          <a:xfrm>
            <a:off x="17210122" y="9313286"/>
            <a:ext cx="2531110" cy="2559685"/>
          </a:xfrm>
          <a:prstGeom prst="rect">
            <a:avLst/>
          </a:prstGeom>
        </p:spPr>
      </p:pic>
      <p:sp>
        <p:nvSpPr>
          <p:cNvPr id="5" name="文本框 4"/>
          <p:cNvSpPr txBox="1"/>
          <p:nvPr/>
        </p:nvSpPr>
        <p:spPr>
          <a:xfrm>
            <a:off x="17283043" y="11940395"/>
            <a:ext cx="23622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企业</a:t>
            </a:r>
            <a:r>
              <a:rPr kumimoji="0"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版试用</a:t>
            </a: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申请</a:t>
            </a:r>
            <a:endPar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
        <p:nvSpPr>
          <p:cNvPr id="6" name="文本框 5"/>
          <p:cNvSpPr txBox="1"/>
          <p:nvPr/>
        </p:nvSpPr>
        <p:spPr>
          <a:xfrm>
            <a:off x="21192277" y="11941030"/>
            <a:ext cx="1752600" cy="4705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127000" algn="l" defTabSz="821690" rtl="0" fontAlgn="auto" latinLnBrk="0" hangingPunct="0">
              <a:lnSpc>
                <a:spcPct val="100000"/>
              </a:lnSpc>
              <a:spcBef>
                <a:spcPts val="0"/>
              </a:spcBef>
              <a:spcAft>
                <a:spcPts val="0"/>
              </a:spcAft>
              <a:buClrTx/>
              <a:buSzTx/>
              <a:buFontTx/>
              <a:buNone/>
            </a:pPr>
            <a:r>
              <a:rPr kumimoji="0" lang="zh-CN"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关注</a:t>
            </a:r>
            <a:r>
              <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rPr>
              <a:t>公众号</a:t>
            </a:r>
            <a:endParaRPr kumimoji="0" lang="zh-CN" altLang="en-US" sz="2400" b="0" i="0" u="none" strike="noStrike" cap="none" spc="0" normalizeH="0" baseline="0" dirty="0">
              <a:ln>
                <a:noFill/>
              </a:ln>
              <a:solidFill>
                <a:srgbClr val="5E5E5E"/>
              </a:solidFill>
              <a:effectLst/>
              <a:uFillTx/>
              <a:latin typeface="阿里巴巴普惠体 3.0" panose="00020600040101010101" charset="-122"/>
              <a:ea typeface="阿里巴巴普惠体 3.0" panose="00020600040101010101" charset="-122"/>
              <a:cs typeface="Alibaba PuHuiTi 3.0 55 Regular" panose="00020600040101010101" pitchFamily="18" charset="-122"/>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49375" y="1712595"/>
            <a:ext cx="4644390" cy="92525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200000"/>
              </a:lnSpc>
            </a:pPr>
            <a:r>
              <a:rPr lang="zh-CN" altLang="en-US" sz="4000" b="0" dirty="0">
                <a:solidFill>
                  <a:schemeClr val="bg2">
                    <a:lumMod val="25000"/>
                  </a:schemeClr>
                </a:solidFill>
                <a:latin typeface="阿里巴巴普惠体 3.0" panose="00020600040101010101" charset="-122"/>
                <a:ea typeface="阿里巴巴普惠体 3.0" panose="00020600040101010101" charset="-122"/>
              </a:rPr>
              <a:t>仪表板样式调整：</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主题风格</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整体配置</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仪表板背景</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图表样式</a:t>
            </a:r>
            <a:endParaRPr lang="en-US" altLang="zh-CN" b="0" dirty="0">
              <a:solidFill>
                <a:schemeClr val="bg2">
                  <a:lumMod val="25000"/>
                </a:schemeClr>
              </a:solidFill>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图表配色</a:t>
            </a:r>
            <a:endParaRPr lang="en-US" altLang="zh-CN" b="0" dirty="0">
              <a:solidFill>
                <a:schemeClr val="bg2">
                  <a:lumMod val="25000"/>
                </a:schemeClr>
              </a:solidFill>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图表标题</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571500" indent="-571500" algn="l">
              <a:lnSpc>
                <a:spcPct val="200000"/>
              </a:lnSpc>
              <a:buFont typeface="Wingdings" panose="05000000000000000000" pitchFamily="2" charset="2"/>
              <a:buChar char="Ø"/>
            </a:pPr>
            <a:r>
              <a:rPr lang="zh-CN" altLang="en-US" b="0" dirty="0">
                <a:solidFill>
                  <a:schemeClr val="bg2">
                    <a:lumMod val="25000"/>
                  </a:schemeClr>
                </a:solidFill>
                <a:latin typeface="阿里巴巴普惠体 3.0" panose="00020600040101010101" charset="-122"/>
                <a:ea typeface="阿里巴巴普惠体 3.0" panose="00020600040101010101" charset="-122"/>
              </a:rPr>
              <a:t>查询组件</a:t>
            </a:r>
            <a:endParaRPr lang="en-US" altLang="zh-CN" b="0" dirty="0">
              <a:solidFill>
                <a:schemeClr val="bg2">
                  <a:lumMod val="25000"/>
                </a:schemeClr>
              </a:solidFill>
              <a:latin typeface="阿里巴巴普惠体 3.0" panose="00020600040101010101" charset="-122"/>
              <a:ea typeface="阿里巴巴普惠体 3.0" panose="00020600040101010101" charset="-122"/>
            </a:endParaRPr>
          </a:p>
          <a:p>
            <a:pPr marL="571500" indent="-571500" algn="l">
              <a:lnSpc>
                <a:spcPct val="200000"/>
              </a:lnSpc>
              <a:buFont typeface="Wingdings" panose="05000000000000000000" pitchFamily="2" charset="2"/>
              <a:buChar char="Ø"/>
            </a:pP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高级样式设置</a:t>
            </a:r>
            <a:endPar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2" name="矩形"/>
          <p:cNvSpPr/>
          <p:nvPr/>
        </p:nvSpPr>
        <p:spPr>
          <a:xfrm>
            <a:off x="-21273" y="-9450"/>
            <a:ext cx="3196273" cy="24224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4072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仪表板样式</a:t>
            </a:r>
            <a:endPar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pic>
        <p:nvPicPr>
          <p:cNvPr id="3" name="图片 2"/>
          <p:cNvPicPr>
            <a:picLocks noChangeAspect="1"/>
          </p:cNvPicPr>
          <p:nvPr/>
        </p:nvPicPr>
        <p:blipFill>
          <a:blip r:embed="rId1"/>
          <a:stretch>
            <a:fillRect/>
          </a:stretch>
        </p:blipFill>
        <p:spPr>
          <a:xfrm>
            <a:off x="5923918" y="2109631"/>
            <a:ext cx="17618648" cy="870079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35987" y="1650178"/>
            <a:ext cx="1824228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b="0" dirty="0">
                <a:latin typeface="阿里巴巴普惠体 3.0" panose="00020600040101010101" charset="-122"/>
                <a:ea typeface="阿里巴巴普惠体 3.0" panose="00020600040101010101" charset="-122"/>
              </a:rPr>
              <a:t>将仪表板进行移动端布局后，可以在移动端查看仪表板。</a:t>
            </a:r>
            <a:endParaRPr kumimoji="0" lang="zh-CN" altLang="en-US" b="0" i="0" u="none" strike="noStrike" cap="none" spc="0" normalizeH="0" baseline="0" dirty="0">
              <a:ln>
                <a:noFill/>
              </a:ln>
              <a:solidFill>
                <a:srgbClr val="000000"/>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3" name="矩形"/>
          <p:cNvSpPr/>
          <p:nvPr/>
        </p:nvSpPr>
        <p:spPr>
          <a:xfrm>
            <a:off x="-21273" y="-9450"/>
            <a:ext cx="4440873" cy="24224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49615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移动端</a:t>
            </a:r>
            <a:endParaRPr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pic>
        <p:nvPicPr>
          <p:cNvPr id="5" name="图片 4"/>
          <p:cNvPicPr>
            <a:picLocks noChangeAspect="1"/>
          </p:cNvPicPr>
          <p:nvPr/>
        </p:nvPicPr>
        <p:blipFill>
          <a:blip r:embed="rId1"/>
          <a:stretch>
            <a:fillRect/>
          </a:stretch>
        </p:blipFill>
        <p:spPr>
          <a:xfrm>
            <a:off x="14736119" y="2485850"/>
            <a:ext cx="6146800" cy="10009316"/>
          </a:xfrm>
          <a:prstGeom prst="rect">
            <a:avLst/>
          </a:prstGeom>
        </p:spPr>
      </p:pic>
      <p:pic>
        <p:nvPicPr>
          <p:cNvPr id="8" name="图片 7"/>
          <p:cNvPicPr>
            <a:picLocks noChangeAspect="1"/>
          </p:cNvPicPr>
          <p:nvPr/>
        </p:nvPicPr>
        <p:blipFill>
          <a:blip r:embed="rId2"/>
          <a:stretch>
            <a:fillRect/>
          </a:stretch>
        </p:blipFill>
        <p:spPr>
          <a:xfrm>
            <a:off x="835987" y="3193618"/>
            <a:ext cx="12280900" cy="60452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35987" y="1650178"/>
            <a:ext cx="1824228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3200" b="0" dirty="0">
                <a:solidFill>
                  <a:schemeClr val="tx1">
                    <a:lumMod val="85000"/>
                    <a:lumOff val="15000"/>
                  </a:schemeClr>
                </a:solidFill>
                <a:latin typeface="阿里巴巴普惠体 3.0" panose="00020600040101010101" charset="-122"/>
                <a:ea typeface="阿里巴巴普惠体 3.0" panose="00020600040101010101" charset="-122"/>
                <a:cs typeface="Alibaba PuHuiTi" pitchFamily="18" charset="-122"/>
              </a:rPr>
              <a:t>公共链接参数组装，对传参进行 </a:t>
            </a:r>
            <a:r>
              <a:rPr lang="en-GB" altLang="zh-CN" sz="3200" b="0" dirty="0">
                <a:solidFill>
                  <a:schemeClr val="tx1">
                    <a:lumMod val="85000"/>
                    <a:lumOff val="15000"/>
                  </a:schemeClr>
                </a:solidFill>
                <a:latin typeface="阿里巴巴普惠体 3.0" panose="00020600040101010101" charset="-122"/>
                <a:ea typeface="阿里巴巴普惠体 3.0" panose="00020600040101010101" charset="-122"/>
                <a:cs typeface="Alibaba PuHuiTi" pitchFamily="18" charset="-122"/>
              </a:rPr>
              <a:t>base64 </a:t>
            </a:r>
            <a:r>
              <a:rPr lang="zh-CN" altLang="en-US" sz="3200" b="0" dirty="0">
                <a:solidFill>
                  <a:schemeClr val="tx1">
                    <a:lumMod val="85000"/>
                    <a:lumOff val="15000"/>
                  </a:schemeClr>
                </a:solidFill>
                <a:latin typeface="阿里巴巴普惠体 3.0" panose="00020600040101010101" charset="-122"/>
                <a:ea typeface="阿里巴巴普惠体 3.0" panose="00020600040101010101" charset="-122"/>
                <a:cs typeface="Alibaba PuHuiTi" pitchFamily="18" charset="-122"/>
              </a:rPr>
              <a:t>处理。</a:t>
            </a:r>
            <a:endParaRPr kumimoji="0" lang="zh-CN" altLang="en-US" sz="3200" b="0" u="none" strike="noStrike" cap="none" spc="0" normalizeH="0" baseline="0" dirty="0">
              <a:ln>
                <a:noFill/>
              </a:ln>
              <a:solidFill>
                <a:schemeClr val="tx1">
                  <a:lumMod val="85000"/>
                  <a:lumOff val="15000"/>
                </a:schemeClr>
              </a:solidFill>
              <a:effectLst/>
              <a:uFillTx/>
              <a:latin typeface="阿里巴巴普惠体 3.0" panose="00020600040101010101" charset="-122"/>
              <a:ea typeface="阿里巴巴普惠体 3.0" panose="00020600040101010101" charset="-122"/>
              <a:cs typeface="Alibaba PuHuiTi" pitchFamily="18" charset="-122"/>
              <a:sym typeface="Helvetica Neue" panose="02000503000000020004"/>
            </a:endParaRPr>
          </a:p>
        </p:txBody>
      </p:sp>
      <p:sp>
        <p:nvSpPr>
          <p:cNvPr id="3" name="矩形"/>
          <p:cNvSpPr/>
          <p:nvPr/>
        </p:nvSpPr>
        <p:spPr>
          <a:xfrm>
            <a:off x="-21273" y="0"/>
            <a:ext cx="6095502" cy="25565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4" name="DataEase 功能架构"/>
          <p:cNvSpPr txBox="1"/>
          <p:nvPr/>
        </p:nvSpPr>
        <p:spPr>
          <a:xfrm>
            <a:off x="16827" y="255654"/>
            <a:ext cx="7771902"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a:t>
            </a:r>
            <a:r>
              <a:rPr lang="en-US" altLang="zh-CN" b="0" dirty="0">
                <a:solidFill>
                  <a:srgbClr val="0C7BE0"/>
                </a:solidFill>
                <a:latin typeface="Alibaba PuHuiTi Medium" pitchFamily="18" charset="-122"/>
                <a:ea typeface="Alibaba PuHuiTi Medium" pitchFamily="18" charset="-122"/>
                <a:cs typeface="Alibaba PuHuiTi Medium" pitchFamily="18" charset="-122"/>
                <a:sym typeface="+mn-ea"/>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外部</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参数</a:t>
            </a:r>
            <a:endPar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pic>
        <p:nvPicPr>
          <p:cNvPr id="9" name="图片 8"/>
          <p:cNvPicPr>
            <a:picLocks noChangeAspect="1"/>
          </p:cNvPicPr>
          <p:nvPr/>
        </p:nvPicPr>
        <p:blipFill>
          <a:blip r:embed="rId1"/>
          <a:stretch>
            <a:fillRect/>
          </a:stretch>
        </p:blipFill>
        <p:spPr>
          <a:xfrm>
            <a:off x="835987" y="3153228"/>
            <a:ext cx="17256070" cy="8521076"/>
          </a:xfrm>
          <a:prstGeom prst="rect">
            <a:avLst/>
          </a:prstGeom>
        </p:spPr>
      </p:pic>
      <p:pic>
        <p:nvPicPr>
          <p:cNvPr id="12" name="图片 11"/>
          <p:cNvPicPr>
            <a:picLocks noChangeAspect="1"/>
          </p:cNvPicPr>
          <p:nvPr>
            <p:custDataLst>
              <p:tags r:id="rId2"/>
            </p:custDataLst>
          </p:nvPr>
        </p:nvPicPr>
        <p:blipFill>
          <a:blip r:embed="rId3"/>
          <a:stretch>
            <a:fillRect/>
          </a:stretch>
        </p:blipFill>
        <p:spPr>
          <a:xfrm>
            <a:off x="4640580" y="7998965"/>
            <a:ext cx="19296380" cy="503016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2045" y="1907527"/>
            <a:ext cx="1824228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b="0" dirty="0">
                <a:solidFill>
                  <a:schemeClr val="bg2">
                    <a:lumMod val="25000"/>
                  </a:schemeClr>
                </a:solidFill>
                <a:latin typeface="阿里巴巴普惠体 3.0" panose="00020600040101010101" charset="-122"/>
                <a:ea typeface="阿里巴巴普惠体 3.0" panose="00020600040101010101" charset="-122"/>
              </a:rPr>
              <a:t>仪表板组件当前支持五种查询条件：文本下拉、文本搜索、数字下拉、时间、时间范围组件</a:t>
            </a: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a:t>
            </a:r>
            <a:endPar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8" name="文本框 7"/>
          <p:cNvSpPr txBox="1"/>
          <p:nvPr/>
        </p:nvSpPr>
        <p:spPr>
          <a:xfrm>
            <a:off x="15834360" y="3515360"/>
            <a:ext cx="7905750" cy="43256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70000"/>
              </a:lnSpc>
              <a:spcBef>
                <a:spcPts val="0"/>
              </a:spcBef>
              <a:spcAft>
                <a:spcPts val="0"/>
              </a:spcAft>
              <a:buClrTx/>
              <a:buSzTx/>
              <a:buFontTx/>
              <a:buNone/>
            </a:pPr>
            <a:r>
              <a:rPr lang="zh-CN" altLang="en-US" dirty="0">
                <a:solidFill>
                  <a:schemeClr val="bg2">
                    <a:lumMod val="25000"/>
                  </a:schemeClr>
                </a:solidFill>
                <a:latin typeface="阿里巴巴普惠体 3.0" panose="00020600040101010101" charset="-122"/>
                <a:ea typeface="阿里巴巴普惠体 3.0" panose="00020600040101010101" charset="-122"/>
              </a:rPr>
              <a:t>注意点</a:t>
            </a:r>
            <a:r>
              <a:rPr kumimoji="0" lang="zh-CN" altLang="en-US"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70000"/>
              </a:lnSpc>
              <a:spcBef>
                <a:spcPts val="0"/>
              </a:spcBef>
              <a:spcAft>
                <a:spcPts val="0"/>
              </a:spcAft>
              <a:buClrTx/>
              <a:buSzTx/>
              <a:buFontTx/>
              <a:buNone/>
            </a:pPr>
            <a:r>
              <a:rPr lang="en-US" altLang="zh-CN" b="0" dirty="0">
                <a:solidFill>
                  <a:schemeClr val="bg2">
                    <a:lumMod val="25000"/>
                  </a:schemeClr>
                </a:solidFill>
                <a:latin typeface="阿里巴巴普惠体 3.0" panose="00020600040101010101" charset="-122"/>
                <a:ea typeface="阿里巴巴普惠体 3.0" panose="00020600040101010101" charset="-122"/>
              </a:rPr>
              <a:t>1</a:t>
            </a:r>
            <a:r>
              <a:rPr lang="zh-CN" altLang="en-US" b="0" dirty="0">
                <a:solidFill>
                  <a:schemeClr val="bg2">
                    <a:lumMod val="25000"/>
                  </a:schemeClr>
                </a:solidFill>
                <a:latin typeface="阿里巴巴普惠体 3.0" panose="00020600040101010101" charset="-122"/>
                <a:ea typeface="阿里巴巴普惠体 3.0" panose="00020600040101010101" charset="-122"/>
              </a:rPr>
              <a:t>、时间过滤组件支持设置动态时间。</a:t>
            </a:r>
            <a:endParaRPr lang="en-US" altLang="zh-CN" b="0" dirty="0">
              <a:solidFill>
                <a:schemeClr val="bg2">
                  <a:lumMod val="25000"/>
                </a:schemeClr>
              </a:solidFill>
              <a:latin typeface="阿里巴巴普惠体 3.0" panose="00020600040101010101" charset="-122"/>
              <a:ea typeface="阿里巴巴普惠体 3.0" panose="00020600040101010101" charset="-122"/>
            </a:endParaRPr>
          </a:p>
          <a:p>
            <a:pPr marL="0" marR="0" indent="0" algn="l" defTabSz="821690" rtl="0" fontAlgn="auto" latinLnBrk="0" hangingPunct="0">
              <a:lnSpc>
                <a:spcPct val="170000"/>
              </a:lnSpc>
              <a:spcBef>
                <a:spcPts val="0"/>
              </a:spcBef>
              <a:spcAft>
                <a:spcPts val="0"/>
              </a:spcAft>
              <a:buClrTx/>
              <a:buSzTx/>
              <a:buFontTx/>
              <a:buNone/>
            </a:pPr>
            <a:r>
              <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2</a:t>
            </a: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、组件可关联 </a:t>
            </a:r>
            <a:r>
              <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SQL</a:t>
            </a:r>
            <a:r>
              <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 数据集中的参数实现动态传参。</a:t>
            </a:r>
            <a:endParaRPr kumimoji="0" lang="en-US" altLang="zh-CN"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70000"/>
              </a:lnSpc>
              <a:spcBef>
                <a:spcPts val="0"/>
              </a:spcBef>
              <a:spcAft>
                <a:spcPts val="0"/>
              </a:spcAft>
              <a:buClrTx/>
              <a:buSzTx/>
              <a:buFontTx/>
              <a:buNone/>
            </a:pPr>
            <a:r>
              <a:rPr lang="en-US" altLang="zh-CN" b="0" dirty="0">
                <a:solidFill>
                  <a:schemeClr val="bg2">
                    <a:lumMod val="25000"/>
                  </a:schemeClr>
                </a:solidFill>
                <a:latin typeface="阿里巴巴普惠体 3.0" panose="00020600040101010101" charset="-122"/>
                <a:ea typeface="阿里巴巴普惠体 3.0" panose="00020600040101010101" charset="-122"/>
              </a:rPr>
              <a:t>3</a:t>
            </a:r>
            <a:r>
              <a:rPr lang="zh-CN" altLang="en-US" b="0" dirty="0">
                <a:solidFill>
                  <a:schemeClr val="bg2">
                    <a:lumMod val="25000"/>
                  </a:schemeClr>
                </a:solidFill>
                <a:latin typeface="阿里巴巴普惠体 3.0" panose="00020600040101010101" charset="-122"/>
                <a:ea typeface="阿里巴巴普惠体 3.0" panose="00020600040101010101" charset="-122"/>
              </a:rPr>
              <a:t>、过滤组件可实现跨数据集的数据关联。</a:t>
            </a:r>
            <a:endPar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4" name="矩形"/>
          <p:cNvSpPr/>
          <p:nvPr/>
        </p:nvSpPr>
        <p:spPr>
          <a:xfrm>
            <a:off x="-21276" y="0"/>
            <a:ext cx="4870861" cy="25565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16827" y="255654"/>
            <a:ext cx="569817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查询组件</a:t>
            </a:r>
            <a:endParaRPr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pic>
        <p:nvPicPr>
          <p:cNvPr id="3" name="图片 2"/>
          <p:cNvPicPr>
            <a:picLocks noChangeAspect="1"/>
          </p:cNvPicPr>
          <p:nvPr/>
        </p:nvPicPr>
        <p:blipFill>
          <a:blip r:embed="rId1"/>
          <a:stretch>
            <a:fillRect/>
          </a:stretch>
        </p:blipFill>
        <p:spPr>
          <a:xfrm>
            <a:off x="895478" y="3482077"/>
            <a:ext cx="14387356" cy="749072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21276" y="0"/>
            <a:ext cx="11092047" cy="25565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16827" y="255654"/>
            <a:ext cx="1235043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仪表板查询条件</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文本下拉</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不同数据集</a:t>
            </a:r>
            <a:endParaRPr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pic>
        <p:nvPicPr>
          <p:cNvPr id="5" name="图片 4"/>
          <p:cNvPicPr>
            <a:picLocks noChangeAspect="1"/>
          </p:cNvPicPr>
          <p:nvPr/>
        </p:nvPicPr>
        <p:blipFill>
          <a:blip r:embed="rId1"/>
          <a:stretch>
            <a:fillRect/>
          </a:stretch>
        </p:blipFill>
        <p:spPr>
          <a:xfrm>
            <a:off x="1485755" y="7184571"/>
            <a:ext cx="17482168" cy="5329649"/>
          </a:xfrm>
          <a:prstGeom prst="rect">
            <a:avLst/>
          </a:prstGeom>
        </p:spPr>
      </p:pic>
      <p:sp>
        <p:nvSpPr>
          <p:cNvPr id="9" name="文本框 8"/>
          <p:cNvSpPr txBox="1"/>
          <p:nvPr/>
        </p:nvSpPr>
        <p:spPr>
          <a:xfrm>
            <a:off x="13780228" y="1900105"/>
            <a:ext cx="7060200" cy="2357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lang="zh-CN" altLang="en-US" dirty="0">
                <a:solidFill>
                  <a:schemeClr val="bg2">
                    <a:lumMod val="25000"/>
                  </a:schemeClr>
                </a:solidFill>
                <a:latin typeface="阿里巴巴普惠体 3.0" panose="00020600040101010101" charset="-122"/>
                <a:ea typeface="阿里巴巴普惠体 3.0" panose="00020600040101010101" charset="-122"/>
              </a:rPr>
              <a:t>注意</a:t>
            </a:r>
            <a:r>
              <a:rPr kumimoji="0" lang="zh-CN" altLang="en-US"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b="0" dirty="0">
                <a:solidFill>
                  <a:schemeClr val="bg2">
                    <a:lumMod val="25000"/>
                  </a:schemeClr>
                </a:solidFill>
                <a:latin typeface="阿里巴巴普惠体 3.0" panose="00020600040101010101" charset="-122"/>
                <a:ea typeface="阿里巴巴普惠体 3.0" panose="00020600040101010101" charset="-122"/>
              </a:rPr>
              <a:t>1</a:t>
            </a:r>
            <a:r>
              <a:rPr lang="zh-CN" altLang="en-US" b="0" dirty="0">
                <a:solidFill>
                  <a:schemeClr val="bg2">
                    <a:lumMod val="25000"/>
                  </a:schemeClr>
                </a:solidFill>
                <a:latin typeface="阿里巴巴普惠体 3.0" panose="00020600040101010101" charset="-122"/>
                <a:ea typeface="阿里巴巴普惠体 3.0" panose="00020600040101010101" charset="-122"/>
              </a:rPr>
              <a:t>、“自动”取所有数据集相同字段去重后的并集。</a:t>
            </a:r>
            <a:endParaRPr lang="zh-CN" altLang="en-US" b="0" dirty="0">
              <a:solidFill>
                <a:schemeClr val="bg2">
                  <a:lumMod val="25000"/>
                </a:schemeClr>
              </a:solidFill>
              <a:latin typeface="阿里巴巴普惠体 3.0" panose="00020600040101010101" charset="-122"/>
              <a:ea typeface="阿里巴巴普惠体 3.0" panose="00020600040101010101" charset="-122"/>
            </a:endParaRPr>
          </a:p>
        </p:txBody>
      </p:sp>
      <p:pic>
        <p:nvPicPr>
          <p:cNvPr id="10" name="图片 9"/>
          <p:cNvPicPr>
            <a:picLocks noChangeAspect="1"/>
          </p:cNvPicPr>
          <p:nvPr/>
        </p:nvPicPr>
        <p:blipFill>
          <a:blip r:embed="rId2"/>
          <a:stretch>
            <a:fillRect/>
          </a:stretch>
        </p:blipFill>
        <p:spPr>
          <a:xfrm>
            <a:off x="1485755" y="2037351"/>
            <a:ext cx="9403080" cy="4963986"/>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21276" y="0"/>
            <a:ext cx="10389919" cy="25565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16827" y="255654"/>
            <a:ext cx="1235043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仪表板查询条件</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文本下拉</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绑定参数</a:t>
            </a:r>
            <a:endPar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pic>
        <p:nvPicPr>
          <p:cNvPr id="2" name="图片 1"/>
          <p:cNvPicPr>
            <a:picLocks noChangeAspect="1"/>
          </p:cNvPicPr>
          <p:nvPr/>
        </p:nvPicPr>
        <p:blipFill>
          <a:blip r:embed="rId1"/>
          <a:stretch>
            <a:fillRect/>
          </a:stretch>
        </p:blipFill>
        <p:spPr>
          <a:xfrm>
            <a:off x="850196" y="3298053"/>
            <a:ext cx="12293600" cy="6032500"/>
          </a:xfrm>
          <a:prstGeom prst="rect">
            <a:avLst/>
          </a:prstGeom>
        </p:spPr>
      </p:pic>
      <p:sp>
        <p:nvSpPr>
          <p:cNvPr id="8" name="文本框 7"/>
          <p:cNvSpPr txBox="1"/>
          <p:nvPr/>
        </p:nvSpPr>
        <p:spPr>
          <a:xfrm>
            <a:off x="1122045" y="1907527"/>
            <a:ext cx="18242280" cy="880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b="0" dirty="0">
                <a:solidFill>
                  <a:schemeClr val="bg2">
                    <a:lumMod val="25000"/>
                  </a:schemeClr>
                </a:solidFill>
                <a:latin typeface="阿里巴巴普惠体 3.0" panose="00020600040101010101" charset="-122"/>
                <a:ea typeface="阿里巴巴普惠体 3.0" panose="00020600040101010101" charset="-122"/>
              </a:rPr>
              <a:t>自定义 </a:t>
            </a:r>
            <a:r>
              <a:rPr lang="en-US" altLang="zh-CN" b="0" dirty="0">
                <a:solidFill>
                  <a:schemeClr val="bg2">
                    <a:lumMod val="25000"/>
                  </a:schemeClr>
                </a:solidFill>
                <a:latin typeface="阿里巴巴普惠体 3.0" panose="00020600040101010101" charset="-122"/>
                <a:ea typeface="阿里巴巴普惠体 3.0" panose="00020600040101010101" charset="-122"/>
              </a:rPr>
              <a:t>SQL</a:t>
            </a:r>
            <a:r>
              <a:rPr lang="zh-CN" altLang="en-US" b="0" dirty="0">
                <a:solidFill>
                  <a:schemeClr val="bg2">
                    <a:lumMod val="25000"/>
                  </a:schemeClr>
                </a:solidFill>
                <a:latin typeface="阿里巴巴普惠体 3.0" panose="00020600040101010101" charset="-122"/>
                <a:ea typeface="阿里巴巴普惠体 3.0" panose="00020600040101010101" charset="-122"/>
              </a:rPr>
              <a:t> 数据集中自动识别参数。</a:t>
            </a:r>
            <a:endParaRPr kumimoji="0" lang="zh-CN" altLang="en-US" b="0"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p:txBody>
      </p:sp>
      <p:sp>
        <p:nvSpPr>
          <p:cNvPr id="11" name="文本框 10"/>
          <p:cNvSpPr txBox="1"/>
          <p:nvPr/>
        </p:nvSpPr>
        <p:spPr>
          <a:xfrm>
            <a:off x="14808700" y="2046028"/>
            <a:ext cx="7060200" cy="3835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690" rtl="0" fontAlgn="auto" latinLnBrk="0" hangingPunct="0">
              <a:lnSpc>
                <a:spcPct val="150000"/>
              </a:lnSpc>
              <a:spcBef>
                <a:spcPts val="0"/>
              </a:spcBef>
              <a:spcAft>
                <a:spcPts val="0"/>
              </a:spcAft>
              <a:buClrTx/>
              <a:buSzTx/>
              <a:buFontTx/>
              <a:buNone/>
            </a:pPr>
            <a:r>
              <a:rPr lang="zh-CN" altLang="en-US" dirty="0">
                <a:solidFill>
                  <a:schemeClr val="bg2">
                    <a:lumMod val="25000"/>
                  </a:schemeClr>
                </a:solidFill>
                <a:latin typeface="阿里巴巴普惠体 3.0" panose="00020600040101010101" charset="-122"/>
                <a:ea typeface="阿里巴巴普惠体 3.0" panose="00020600040101010101" charset="-122"/>
              </a:rPr>
              <a:t>注意</a:t>
            </a:r>
            <a:r>
              <a:rPr kumimoji="0" lang="zh-CN" altLang="en-US"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rPr>
              <a:t>：</a:t>
            </a:r>
            <a:endParaRPr kumimoji="0" lang="en-US" altLang="zh-CN" i="0" u="none" strike="noStrike" cap="none" spc="0" normalizeH="0" baseline="0" dirty="0">
              <a:ln>
                <a:noFill/>
              </a:ln>
              <a:solidFill>
                <a:schemeClr val="bg2">
                  <a:lumMod val="25000"/>
                </a:schemeClr>
              </a:solidFill>
              <a:effectLst/>
              <a:uFillTx/>
              <a:latin typeface="阿里巴巴普惠体 3.0" panose="00020600040101010101" charset="-122"/>
              <a:ea typeface="阿里巴巴普惠体 3.0" panose="00020600040101010101" charset="-122"/>
              <a:sym typeface="Helvetica Neue" panose="02000503000000020004"/>
            </a:endParaRPr>
          </a:p>
          <a:p>
            <a:pPr marL="0" marR="0" indent="0" algn="l" defTabSz="821690" rtl="0" fontAlgn="auto" latinLnBrk="0" hangingPunct="0">
              <a:lnSpc>
                <a:spcPct val="150000"/>
              </a:lnSpc>
              <a:spcBef>
                <a:spcPts val="0"/>
              </a:spcBef>
              <a:spcAft>
                <a:spcPts val="0"/>
              </a:spcAft>
              <a:buClrTx/>
              <a:buSzTx/>
              <a:buFontTx/>
              <a:buNone/>
            </a:pPr>
            <a:r>
              <a:rPr lang="en-US" altLang="zh-CN" b="0" dirty="0">
                <a:solidFill>
                  <a:schemeClr val="bg2">
                    <a:lumMod val="25000"/>
                  </a:schemeClr>
                </a:solidFill>
                <a:latin typeface="阿里巴巴普惠体 3.0" panose="00020600040101010101" charset="-122"/>
                <a:ea typeface="阿里巴巴普惠体 3.0" panose="00020600040101010101" charset="-122"/>
              </a:rPr>
              <a:t>1</a:t>
            </a:r>
            <a:r>
              <a:rPr lang="zh-CN" altLang="en-US" b="0" dirty="0">
                <a:solidFill>
                  <a:schemeClr val="bg2">
                    <a:lumMod val="25000"/>
                  </a:schemeClr>
                </a:solidFill>
                <a:latin typeface="阿里巴巴普惠体 3.0" panose="00020600040101010101" charset="-122"/>
                <a:ea typeface="阿里巴巴普惠体 3.0" panose="00020600040101010101" charset="-122"/>
              </a:rPr>
              <a:t>、如果下拉组件为多选，</a:t>
            </a:r>
            <a:r>
              <a:rPr lang="en-US" altLang="zh-CN" b="0" dirty="0">
                <a:solidFill>
                  <a:schemeClr val="bg2">
                    <a:lumMod val="25000"/>
                  </a:schemeClr>
                </a:solidFill>
                <a:latin typeface="阿里巴巴普惠体 3.0" panose="00020600040101010101" charset="-122"/>
                <a:ea typeface="阿里巴巴普惠体 3.0" panose="00020600040101010101" charset="-122"/>
              </a:rPr>
              <a:t>SQL</a:t>
            </a:r>
            <a:r>
              <a:rPr lang="zh-CN" altLang="en-US" b="0" dirty="0">
                <a:solidFill>
                  <a:schemeClr val="bg2">
                    <a:lumMod val="25000"/>
                  </a:schemeClr>
                </a:solidFill>
                <a:latin typeface="阿里巴巴普惠体 3.0" panose="00020600040101010101" charset="-122"/>
                <a:ea typeface="阿里巴巴普惠体 3.0" panose="00020600040101010101" charset="-122"/>
              </a:rPr>
              <a:t> 数据集中参数要用 </a:t>
            </a:r>
            <a:r>
              <a:rPr lang="en-US" altLang="zh-CN" b="0" dirty="0">
                <a:solidFill>
                  <a:schemeClr val="bg2">
                    <a:lumMod val="25000"/>
                  </a:schemeClr>
                </a:solidFill>
                <a:latin typeface="阿里巴巴普惠体 3.0" panose="00020600040101010101" charset="-122"/>
                <a:ea typeface="阿里巴巴普惠体 3.0" panose="00020600040101010101" charset="-122"/>
              </a:rPr>
              <a:t>in</a:t>
            </a:r>
            <a:r>
              <a:rPr lang="zh-CN" altLang="en-US" b="0" dirty="0">
                <a:solidFill>
                  <a:schemeClr val="bg2">
                    <a:lumMod val="25000"/>
                  </a:schemeClr>
                </a:solidFill>
                <a:latin typeface="阿里巴巴普惠体 3.0" panose="00020600040101010101" charset="-122"/>
                <a:ea typeface="阿里巴巴普惠体 3.0" panose="00020600040101010101" charset="-122"/>
              </a:rPr>
              <a:t>。</a:t>
            </a:r>
            <a:endParaRPr lang="en-US" altLang="zh-CN"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b="0" dirty="0">
                <a:solidFill>
                  <a:schemeClr val="bg2">
                    <a:lumMod val="25000"/>
                  </a:schemeClr>
                </a:solidFill>
                <a:latin typeface="阿里巴巴普惠体 3.0" panose="00020600040101010101" charset="-122"/>
                <a:ea typeface="阿里巴巴普惠体 3.0" panose="00020600040101010101" charset="-122"/>
              </a:rPr>
              <a:t>2</a:t>
            </a:r>
            <a:r>
              <a:rPr lang="zh-CN" altLang="en-US" b="0" dirty="0">
                <a:solidFill>
                  <a:schemeClr val="bg2">
                    <a:lumMod val="25000"/>
                  </a:schemeClr>
                </a:solidFill>
                <a:latin typeface="阿里巴巴普惠体 3.0" panose="00020600040101010101" charset="-122"/>
                <a:ea typeface="阿里巴巴普惠体 3.0" panose="00020600040101010101" charset="-122"/>
              </a:rPr>
              <a:t>、组件可关联自定义中 </a:t>
            </a:r>
            <a:r>
              <a:rPr lang="en-US" altLang="zh-CN" b="0" dirty="0">
                <a:solidFill>
                  <a:schemeClr val="bg2">
                    <a:lumMod val="25000"/>
                  </a:schemeClr>
                </a:solidFill>
                <a:latin typeface="阿里巴巴普惠体 3.0" panose="00020600040101010101" charset="-122"/>
                <a:ea typeface="阿里巴巴普惠体 3.0" panose="00020600040101010101" charset="-122"/>
              </a:rPr>
              <a:t>SQL </a:t>
            </a:r>
            <a:r>
              <a:rPr lang="zh-CN" altLang="en-US" b="0" dirty="0">
                <a:solidFill>
                  <a:schemeClr val="bg2">
                    <a:lumMod val="25000"/>
                  </a:schemeClr>
                </a:solidFill>
                <a:latin typeface="阿里巴巴普惠体 3.0" panose="00020600040101010101" charset="-122"/>
                <a:ea typeface="阿里巴巴普惠体 3.0" panose="00020600040101010101" charset="-122"/>
              </a:rPr>
              <a:t>的参数实现动态传参。</a:t>
            </a:r>
            <a:endParaRPr lang="en-US" altLang="zh-CN" b="0" dirty="0">
              <a:solidFill>
                <a:schemeClr val="bg2">
                  <a:lumMod val="25000"/>
                </a:schemeClr>
              </a:solidFill>
              <a:latin typeface="阿里巴巴普惠体 3.0" panose="00020600040101010101" charset="-122"/>
              <a:ea typeface="阿里巴巴普惠体 3.0" panose="00020600040101010101" charset="-122"/>
            </a:endParaRPr>
          </a:p>
        </p:txBody>
      </p:sp>
      <p:pic>
        <p:nvPicPr>
          <p:cNvPr id="5" name="图片 4"/>
          <p:cNvPicPr>
            <a:picLocks noChangeAspect="1"/>
          </p:cNvPicPr>
          <p:nvPr/>
        </p:nvPicPr>
        <p:blipFill>
          <a:blip r:embed="rId2"/>
          <a:stretch>
            <a:fillRect/>
          </a:stretch>
        </p:blipFill>
        <p:spPr>
          <a:xfrm>
            <a:off x="9146819" y="6170764"/>
            <a:ext cx="12722081" cy="6597396"/>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p:cNvSpPr/>
          <p:nvPr/>
        </p:nvSpPr>
        <p:spPr>
          <a:xfrm>
            <a:off x="-21276" y="0"/>
            <a:ext cx="10422576" cy="255654"/>
          </a:xfrm>
          <a:prstGeom prst="rect">
            <a:avLst/>
          </a:prstGeom>
          <a:solidFill>
            <a:srgbClr val="0C7BE0"/>
          </a:solidFill>
          <a:ln w="12700">
            <a:miter lim="400000"/>
          </a:ln>
        </p:spPr>
        <p:txBody>
          <a:bodyPr lIns="45719" rIns="45719" anchor="ctr"/>
          <a:lstStyle/>
          <a:p>
            <a:pPr indent="0" algn="ctr" defTabSz="914400">
              <a:defRPr sz="2400" b="1">
                <a:solidFill>
                  <a:schemeClr val="accent1"/>
                </a:solidFill>
                <a:latin typeface="Calibri"/>
                <a:ea typeface="Calibri"/>
                <a:cs typeface="Calibri"/>
                <a:sym typeface="Calibri"/>
              </a:defRPr>
            </a:pPr>
            <a:endParaRPr sz="3200"/>
          </a:p>
        </p:txBody>
      </p:sp>
      <p:sp>
        <p:nvSpPr>
          <p:cNvPr id="6" name="DataEase 功能架构"/>
          <p:cNvSpPr txBox="1"/>
          <p:nvPr/>
        </p:nvSpPr>
        <p:spPr>
          <a:xfrm>
            <a:off x="16827" y="255654"/>
            <a:ext cx="12350433" cy="955906"/>
          </a:xfrm>
          <a:prstGeom prst="rect">
            <a:avLst/>
          </a:prstGeom>
          <a:ln w="12700">
            <a:miter lim="400000"/>
          </a:ln>
        </p:spPr>
        <p:txBody>
          <a:bodyPr lIns="0" tIns="0" rIns="0" bIns="0"/>
          <a:lstStyle>
            <a:lvl1pPr indent="0" defTabSz="914400">
              <a:defRPr sz="5000" b="1">
                <a:solidFill>
                  <a:schemeClr val="accent1"/>
                </a:solidFill>
              </a:defRPr>
            </a:lvl1pPr>
          </a:lstStyle>
          <a:p>
            <a:pPr algn="l"/>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仪表板查询条件</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文本下拉</a:t>
            </a:r>
            <a:r>
              <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rPr>
              <a:t>—</a:t>
            </a:r>
            <a:r>
              <a:rPr lang="zh-CN" altLang="en-US" b="0" dirty="0">
                <a:solidFill>
                  <a:srgbClr val="0C7BE0"/>
                </a:solidFill>
                <a:latin typeface="阿里巴巴普惠体 3.0" panose="00020600040101010101" charset="-122"/>
                <a:ea typeface="阿里巴巴普惠体 3.0" panose="00020600040101010101" charset="-122"/>
                <a:cs typeface="Alibaba PuHuiTi Medium" pitchFamily="18" charset="-122"/>
              </a:rPr>
              <a:t>绑定参数</a:t>
            </a:r>
            <a:endParaRPr lang="en-US" altLang="zh-CN" b="0" dirty="0">
              <a:solidFill>
                <a:srgbClr val="0C7BE0"/>
              </a:solidFill>
              <a:latin typeface="阿里巴巴普惠体 3.0" panose="00020600040101010101" charset="-122"/>
              <a:ea typeface="阿里巴巴普惠体 3.0" panose="00020600040101010101" charset="-122"/>
              <a:cs typeface="Alibaba PuHuiTi Medium" pitchFamily="18" charset="-122"/>
            </a:endParaRPr>
          </a:p>
        </p:txBody>
      </p:sp>
      <p:sp>
        <p:nvSpPr>
          <p:cNvPr id="11" name="文本框 10"/>
          <p:cNvSpPr txBox="1"/>
          <p:nvPr/>
        </p:nvSpPr>
        <p:spPr>
          <a:xfrm>
            <a:off x="876410" y="1931060"/>
            <a:ext cx="7060200" cy="5774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自定义 </a:t>
            </a:r>
            <a:r>
              <a:rPr lang="en-GB" altLang="zh-CN"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SQL</a:t>
            </a:r>
            <a:r>
              <a:rPr lang="zh-CN" altLang="en-GB"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 </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select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3"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b.big_category,</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3"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b.small_category,</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3"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b. </a:t>
            </a:r>
            <a:r>
              <a:rPr lang="en-US" altLang="zh-CN" sz="2400" b="0" dirty="0" err="1">
                <a:solidFill>
                  <a:schemeClr val="bg2">
                    <a:lumMod val="25000"/>
                  </a:schemeClr>
                </a:solidFill>
                <a:latin typeface="阿里巴巴普惠体 3.0" panose="00020600040101010101" charset="-122"/>
                <a:ea typeface="阿里巴巴普惠体 3.0" panose="00020600040101010101" charset="-122"/>
              </a:rPr>
              <a:t>product_name</a:t>
            </a:r>
            <a:r>
              <a:rPr lang="en-US" altLang="zh-CN" sz="2400" b="0" dirty="0">
                <a:solidFill>
                  <a:schemeClr val="bg2">
                    <a:lumMod val="25000"/>
                  </a:schemeClr>
                </a:solidFill>
                <a:latin typeface="阿里巴巴普惠体 3.0" panose="00020600040101010101" charset="-122"/>
                <a:ea typeface="阿里巴巴普惠体 3.0" panose="00020600040101010101" charset="-122"/>
              </a:rPr>
              <a:t>,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3"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a.sales_quantity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from demo_snack_sale_details a</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inner join demo_snack_product_details b</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on a.product_code=b.product_code</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rgbClr val="FF0000"/>
                </a:solidFill>
                <a:latin typeface="阿里巴巴普惠体 3.0" panose="00020600040101010101" charset="-122"/>
                <a:ea typeface="阿里巴巴普惠体 3.0" panose="00020600040101010101" charset="-122"/>
              </a:rPr>
              <a:t>where b.big_category =</a:t>
            </a:r>
            <a:r>
              <a:rPr lang="zh-CN" altLang="en-US" sz="2400" b="0" dirty="0">
                <a:solidFill>
                  <a:srgbClr val="FF0000"/>
                </a:solidFill>
                <a:latin typeface="阿里巴巴普惠体 3.0" panose="00020600040101010101" charset="-122"/>
                <a:ea typeface="阿里巴巴普惠体 3.0" panose="00020600040101010101" charset="-122"/>
              </a:rPr>
              <a:t>‘</a:t>
            </a:r>
            <a:r>
              <a:rPr lang="en-US" altLang="zh-CN" sz="2400" b="0" dirty="0">
                <a:solidFill>
                  <a:srgbClr val="FF0000"/>
                </a:solidFill>
                <a:latin typeface="阿里巴巴普惠体 3.0" panose="00020600040101010101" charset="-122"/>
                <a:ea typeface="阿里巴巴普惠体 3.0" panose="00020600040101010101" charset="-122"/>
              </a:rPr>
              <a:t>${</a:t>
            </a:r>
            <a:r>
              <a:rPr lang="zh-CN" altLang="en-US" sz="2400" b="0" dirty="0">
                <a:solidFill>
                  <a:srgbClr val="FF0000"/>
                </a:solidFill>
                <a:latin typeface="阿里巴巴普惠体 3.0" panose="00020600040101010101" charset="-122"/>
                <a:ea typeface="阿里巴巴普惠体 3.0" panose="00020600040101010101" charset="-122"/>
              </a:rPr>
              <a:t>大类</a:t>
            </a:r>
            <a:r>
              <a:rPr lang="en-US" altLang="zh-CN" sz="2400" b="0" dirty="0">
                <a:solidFill>
                  <a:srgbClr val="FF0000"/>
                </a:solidFill>
                <a:latin typeface="阿里巴巴普惠体 3.0" panose="00020600040101010101" charset="-122"/>
                <a:ea typeface="阿里巴巴普惠体 3.0" panose="00020600040101010101" charset="-122"/>
              </a:rPr>
              <a:t>}’</a:t>
            </a:r>
            <a:endParaRPr lang="en-US" altLang="zh-CN" sz="2400" b="0" dirty="0">
              <a:solidFill>
                <a:srgbClr val="FF0000"/>
              </a:solidFill>
              <a:latin typeface="阿里巴巴普惠体 3.0" panose="00020600040101010101" charset="-122"/>
              <a:ea typeface="阿里巴巴普惠体 3.0" panose="00020600040101010101" charset="-122"/>
            </a:endParaRPr>
          </a:p>
        </p:txBody>
      </p:sp>
      <p:sp>
        <p:nvSpPr>
          <p:cNvPr id="10" name="文本框 9"/>
          <p:cNvSpPr txBox="1"/>
          <p:nvPr/>
        </p:nvSpPr>
        <p:spPr>
          <a:xfrm>
            <a:off x="8093362" y="1931060"/>
            <a:ext cx="8491190" cy="90982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使用 </a:t>
            </a:r>
            <a:r>
              <a:rPr lang="en-GB" altLang="zh-CN"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DataEase</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 </a:t>
            </a:r>
            <a:r>
              <a:rPr lang="zh-CN" altLang="en-GB"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图表</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自动</a:t>
            </a:r>
            <a:r>
              <a:rPr lang="zh-CN" altLang="en-GB"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时</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聚合后的 </a:t>
            </a:r>
            <a:r>
              <a:rPr lang="en-GB" altLang="zh-CN"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SQL</a:t>
            </a:r>
            <a:r>
              <a:rPr lang="zh-CN" altLang="en-GB"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 </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select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	b.big_category as</a:t>
            </a:r>
            <a:r>
              <a:rPr lang="zh-CN" altLang="en-US" sz="2400" b="0" dirty="0">
                <a:solidFill>
                  <a:schemeClr val="bg2">
                    <a:lumMod val="25000"/>
                  </a:schemeClr>
                </a:solidFill>
                <a:latin typeface="阿里巴巴普惠体 3.0" panose="00020600040101010101" charset="-122"/>
                <a:ea typeface="阿里巴巴普惠体 3.0" panose="00020600040101010101" charset="-122"/>
              </a:rPr>
              <a:t> </a:t>
            </a:r>
            <a:r>
              <a:rPr lang="zh-CN" altLang="en-US" sz="2400" b="0" dirty="0">
                <a:solidFill>
                  <a:srgbClr val="0C7BE0"/>
                </a:solidFill>
                <a:latin typeface="阿里巴巴普惠体 3.0" panose="00020600040101010101" charset="-122"/>
                <a:ea typeface="阿里巴巴普惠体 3.0" panose="00020600040101010101" charset="-122"/>
              </a:rPr>
              <a:t>商品大类</a:t>
            </a:r>
            <a:r>
              <a:rPr lang="en-US" altLang="zh-CN" sz="2400" b="0" dirty="0">
                <a:solidFill>
                  <a:schemeClr val="bg2">
                    <a:lumMod val="25000"/>
                  </a:schemeClr>
                </a:solidFill>
                <a:latin typeface="阿里巴巴普惠体 3.0" panose="00020600040101010101" charset="-122"/>
                <a:ea typeface="阿里巴巴普惠体 3.0" panose="00020600040101010101" charset="-122"/>
              </a:rPr>
              <a:t>,</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	sum(a.sales_quantity) as</a:t>
            </a:r>
            <a:r>
              <a:rPr lang="zh-CN" altLang="en-US" sz="2400" b="0" dirty="0">
                <a:solidFill>
                  <a:schemeClr val="bg2">
                    <a:lumMod val="25000"/>
                  </a:schemeClr>
                </a:solidFill>
                <a:latin typeface="阿里巴巴普惠体 3.0" panose="00020600040101010101" charset="-122"/>
                <a:ea typeface="阿里巴巴普惠体 3.0" panose="00020600040101010101" charset="-122"/>
              </a:rPr>
              <a:t> </a:t>
            </a:r>
            <a:r>
              <a:rPr lang="zh-CN" altLang="en-US" sz="2400" b="0" dirty="0">
                <a:solidFill>
                  <a:srgbClr val="0C7BE0"/>
                </a:solidFill>
                <a:latin typeface="阿里巴巴普惠体 3.0" panose="00020600040101010101" charset="-122"/>
                <a:ea typeface="阿里巴巴普惠体 3.0" panose="00020600040101010101" charset="-122"/>
              </a:rPr>
              <a:t>总销量</a:t>
            </a:r>
            <a:endParaRPr lang="en-US" altLang="zh-CN" sz="2400" b="0" dirty="0">
              <a:solidFill>
                <a:srgbClr val="0C7BE0"/>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from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select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b.big_category,</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b.small_category,</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b. product_name,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a.sales_quantity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from demo_snack_sale_details a</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inner join demo_snack_product_details b</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on a.product_code=b.product_code</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rgbClr val="FF0000"/>
                </a:solidFill>
                <a:latin typeface="阿里巴巴普惠体 3.0" panose="00020600040101010101" charset="-122"/>
                <a:ea typeface="阿里巴巴普惠体 3.0" panose="00020600040101010101" charset="-122"/>
              </a:rPr>
              <a:t>where b.big_category =‘</a:t>
            </a:r>
            <a:r>
              <a:rPr lang="zh-CN" altLang="en-US" sz="2400" b="0" dirty="0">
                <a:solidFill>
                  <a:srgbClr val="FF0000"/>
                </a:solidFill>
                <a:latin typeface="阿里巴巴普惠体 3.0" panose="00020600040101010101" charset="-122"/>
                <a:ea typeface="阿里巴巴普惠体 3.0" panose="00020600040101010101" charset="-122"/>
              </a:rPr>
              <a:t>肉食卤味’</a:t>
            </a:r>
            <a:endParaRPr lang="zh-CN" altLang="en-US" sz="2400" b="0" dirty="0">
              <a:solidFill>
                <a:srgbClr val="FF0000"/>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group by b.big_category</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p:txBody>
      </p:sp>
      <p:sp>
        <p:nvSpPr>
          <p:cNvPr id="12" name="文本框 11"/>
          <p:cNvSpPr txBox="1"/>
          <p:nvPr/>
        </p:nvSpPr>
        <p:spPr>
          <a:xfrm>
            <a:off x="16584552" y="1931060"/>
            <a:ext cx="8491190" cy="90982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使用 </a:t>
            </a:r>
            <a:r>
              <a:rPr lang="en-GB" altLang="zh-CN"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DataEase</a:t>
            </a:r>
            <a:r>
              <a:rPr lang="zh-CN" altLang="en-US"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 图表使用参数的 </a:t>
            </a:r>
            <a:r>
              <a:rPr lang="en-GB" altLang="zh-CN"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SQL</a:t>
            </a:r>
            <a:r>
              <a:rPr lang="zh-CN" altLang="en-GB"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rPr>
              <a:t>： </a:t>
            </a:r>
            <a:endParaRPr lang="en-US" altLang="zh-CN" sz="2800" b="0" dirty="0">
              <a:solidFill>
                <a:schemeClr val="tx1">
                  <a:lumMod val="85000"/>
                  <a:lumOff val="15000"/>
                </a:schemeClr>
              </a:solidFill>
              <a:latin typeface="阿里巴巴普惠体 3.0" panose="00020600040101010101" charset="-122"/>
              <a:ea typeface="阿里巴巴普惠体 3.0" panose="00020600040101010101" charset="-122"/>
              <a:cs typeface="Alibaba PuHuiTi Medium" pitchFamily="18"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select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	b.big_category as</a:t>
            </a:r>
            <a:r>
              <a:rPr lang="zh-CN" altLang="en-US" sz="2400" b="0" dirty="0">
                <a:solidFill>
                  <a:schemeClr val="bg2">
                    <a:lumMod val="25000"/>
                  </a:schemeClr>
                </a:solidFill>
                <a:latin typeface="阿里巴巴普惠体 3.0" panose="00020600040101010101" charset="-122"/>
                <a:ea typeface="阿里巴巴普惠体 3.0" panose="00020600040101010101" charset="-122"/>
              </a:rPr>
              <a:t> </a:t>
            </a:r>
            <a:r>
              <a:rPr lang="zh-CN" altLang="en-US" sz="2400" b="0" dirty="0">
                <a:solidFill>
                  <a:srgbClr val="0C7BE0"/>
                </a:solidFill>
                <a:latin typeface="阿里巴巴普惠体 3.0" panose="00020600040101010101" charset="-122"/>
                <a:ea typeface="阿里巴巴普惠体 3.0" panose="00020600040101010101" charset="-122"/>
              </a:rPr>
              <a:t>商品大类</a:t>
            </a:r>
            <a:r>
              <a:rPr lang="en-US" altLang="zh-CN" sz="2400" b="0" dirty="0">
                <a:solidFill>
                  <a:schemeClr val="bg2">
                    <a:lumMod val="25000"/>
                  </a:schemeClr>
                </a:solidFill>
                <a:latin typeface="阿里巴巴普惠体 3.0" panose="00020600040101010101" charset="-122"/>
                <a:ea typeface="阿里巴巴普惠体 3.0" panose="00020600040101010101" charset="-122"/>
              </a:rPr>
              <a:t>,</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	sum(a.sales_quantity) as</a:t>
            </a:r>
            <a:r>
              <a:rPr lang="zh-CN" altLang="en-US" sz="2400" b="0" dirty="0">
                <a:solidFill>
                  <a:schemeClr val="bg2">
                    <a:lumMod val="25000"/>
                  </a:schemeClr>
                </a:solidFill>
                <a:latin typeface="阿里巴巴普惠体 3.0" panose="00020600040101010101" charset="-122"/>
                <a:ea typeface="阿里巴巴普惠体 3.0" panose="00020600040101010101" charset="-122"/>
              </a:rPr>
              <a:t> </a:t>
            </a:r>
            <a:r>
              <a:rPr lang="zh-CN" altLang="en-US" sz="2400" b="0" dirty="0">
                <a:solidFill>
                  <a:srgbClr val="0C7BE0"/>
                </a:solidFill>
                <a:latin typeface="阿里巴巴普惠体 3.0" panose="00020600040101010101" charset="-122"/>
                <a:ea typeface="阿里巴巴普惠体 3.0" panose="00020600040101010101" charset="-122"/>
              </a:rPr>
              <a:t>总销量</a:t>
            </a:r>
            <a:endParaRPr lang="en-US" altLang="zh-CN" sz="2400" b="0" dirty="0">
              <a:solidFill>
                <a:srgbClr val="0C7BE0"/>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from(</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select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b.big_category,</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b.small_category,</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b. product_name,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a.sales_quantity </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from demo_snack_sale_details a</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inner join demo_snack_product_details b</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on a.product_code=b.product_code</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rgbClr val="FF0000"/>
                </a:solidFill>
                <a:latin typeface="阿里巴巴普惠体 3.0" panose="00020600040101010101" charset="-122"/>
                <a:ea typeface="阿里巴巴普惠体 3.0" panose="00020600040101010101" charset="-122"/>
              </a:rPr>
              <a:t>where b.big_category =‘</a:t>
            </a:r>
            <a:r>
              <a:rPr lang="zh-CN" altLang="en-US" sz="2400" b="0" dirty="0">
                <a:solidFill>
                  <a:srgbClr val="FF0000"/>
                </a:solidFill>
                <a:latin typeface="阿里巴巴普惠体 3.0" panose="00020600040101010101" charset="-122"/>
                <a:ea typeface="阿里巴巴普惠体 3.0" panose="00020600040101010101" charset="-122"/>
              </a:rPr>
              <a:t>肉食卤味’</a:t>
            </a:r>
            <a:endParaRPr lang="zh-CN" altLang="en-US" sz="2400" b="0" dirty="0">
              <a:solidFill>
                <a:srgbClr val="FF0000"/>
              </a:solidFill>
              <a:latin typeface="阿里巴巴普惠体 3.0" panose="00020600040101010101" charset="-122"/>
              <a:ea typeface="阿里巴巴普惠体 3.0" panose="00020600040101010101" charset="-122"/>
            </a:endParaRPr>
          </a:p>
          <a:p>
            <a:pPr lvl="4"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a:p>
            <a:pPr algn="l">
              <a:lnSpc>
                <a:spcPct val="150000"/>
              </a:lnSpc>
            </a:pPr>
            <a:r>
              <a:rPr lang="en-US" altLang="zh-CN" sz="2400" b="0" dirty="0">
                <a:solidFill>
                  <a:schemeClr val="bg2">
                    <a:lumMod val="25000"/>
                  </a:schemeClr>
                </a:solidFill>
                <a:latin typeface="阿里巴巴普惠体 3.0" panose="00020600040101010101" charset="-122"/>
                <a:ea typeface="阿里巴巴普惠体 3.0" panose="00020600040101010101" charset="-122"/>
              </a:rPr>
              <a:t>group by b.big_category</a:t>
            </a:r>
            <a:endParaRPr lang="en-US" altLang="zh-CN" sz="2400" b="0" dirty="0">
              <a:solidFill>
                <a:schemeClr val="bg2">
                  <a:lumMod val="25000"/>
                </a:schemeClr>
              </a:solidFill>
              <a:latin typeface="阿里巴巴普惠体 3.0" panose="00020600040101010101" charset="-122"/>
              <a:ea typeface="阿里巴巴普惠体 3.0" panose="00020600040101010101" charset="-122"/>
            </a:endParaRPr>
          </a:p>
        </p:txBody>
      </p:sp>
      <p:pic>
        <p:nvPicPr>
          <p:cNvPr id="2" name="图片 1"/>
          <p:cNvPicPr>
            <a:picLocks noChangeAspect="1"/>
          </p:cNvPicPr>
          <p:nvPr/>
        </p:nvPicPr>
        <p:blipFill>
          <a:blip r:embed="rId1"/>
          <a:stretch>
            <a:fillRect/>
          </a:stretch>
        </p:blipFill>
        <p:spPr>
          <a:xfrm>
            <a:off x="16295010" y="11223171"/>
            <a:ext cx="8088990" cy="1611085"/>
          </a:xfrm>
          <a:prstGeom prst="rect">
            <a:avLst/>
          </a:prstGeom>
        </p:spPr>
      </p:pic>
      <p:pic>
        <p:nvPicPr>
          <p:cNvPr id="3" name="图片 2"/>
          <p:cNvPicPr>
            <a:picLocks noChangeAspect="1"/>
          </p:cNvPicPr>
          <p:nvPr/>
        </p:nvPicPr>
        <p:blipFill>
          <a:blip r:embed="rId2"/>
          <a:stretch>
            <a:fillRect/>
          </a:stretch>
        </p:blipFill>
        <p:spPr>
          <a:xfrm>
            <a:off x="7799450" y="11223171"/>
            <a:ext cx="8391068" cy="1611085"/>
          </a:xfrm>
          <a:prstGeom prst="rect">
            <a:avLst/>
          </a:prstGeom>
        </p:spPr>
      </p:pic>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2441</Words>
  <Application>WPS 演示</Application>
  <PresentationFormat>自定义</PresentationFormat>
  <Paragraphs>222</Paragraphs>
  <Slides>24</Slides>
  <Notes>4</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24</vt:i4>
      </vt:variant>
    </vt:vector>
  </HeadingPairs>
  <TitlesOfParts>
    <vt:vector size="49" baseType="lpstr">
      <vt:lpstr>Arial</vt:lpstr>
      <vt:lpstr>宋体</vt:lpstr>
      <vt:lpstr>Wingdings</vt:lpstr>
      <vt:lpstr>Helvetica Neue</vt:lpstr>
      <vt:lpstr>Helvetica Neue Medium</vt:lpstr>
      <vt:lpstr>Helvetica Neue Light</vt:lpstr>
      <vt:lpstr>Helvetica Neue Thin</vt:lpstr>
      <vt:lpstr>Helvetica Light</vt:lpstr>
      <vt:lpstr>Helvetica Neue</vt:lpstr>
      <vt:lpstr>黑体-简</vt:lpstr>
      <vt:lpstr>Calibri</vt:lpstr>
      <vt:lpstr>PingFang SC</vt:lpstr>
      <vt:lpstr>Trebuchet MS</vt:lpstr>
      <vt:lpstr>Alibaba PuHuiTi 3.0 55 Regular</vt:lpstr>
      <vt:lpstr>Helvetica</vt:lpstr>
      <vt:lpstr>宋体</vt:lpstr>
      <vt:lpstr>汉仪书宋二KW</vt:lpstr>
      <vt:lpstr>微软雅黑</vt:lpstr>
      <vt:lpstr>汉仪旗黑</vt:lpstr>
      <vt:lpstr>Arial Unicode MS</vt:lpstr>
      <vt:lpstr>Alibaba PuHuiTi Medium</vt:lpstr>
      <vt:lpstr>苹方-简</vt:lpstr>
      <vt:lpstr>Alibaba PuHuiTi</vt:lpstr>
      <vt:lpstr>阿里巴巴普惠体 3.0</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看啥子啊</cp:lastModifiedBy>
  <cp:revision>623</cp:revision>
  <dcterms:created xsi:type="dcterms:W3CDTF">2024-07-17T07:48:23Z</dcterms:created>
  <dcterms:modified xsi:type="dcterms:W3CDTF">2024-07-17T07:48:23Z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1BE1F3E5F6531DFA8E4EB76581C9A381_42</vt:lpwstr>
  </property>
  <property fmtid="{D5CDD505-2E9C-101B-9397-08002B2CF9AE}" pid="3" name="KSOProductBuildVer">
    <vt:lpwstr>2052-6.5.2.8766</vt:lpwstr>
  </property>
</Properties>
</file>